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8" r:id="rId3"/>
    <p:sldId id="287" r:id="rId4"/>
    <p:sldId id="340" r:id="rId5"/>
    <p:sldId id="341" r:id="rId6"/>
    <p:sldId id="342" r:id="rId7"/>
    <p:sldId id="345" r:id="rId8"/>
    <p:sldId id="347" r:id="rId9"/>
    <p:sldId id="343" r:id="rId10"/>
    <p:sldId id="317" r:id="rId11"/>
    <p:sldId id="348" r:id="rId12"/>
    <p:sldId id="351" r:id="rId13"/>
    <p:sldId id="352" r:id="rId14"/>
    <p:sldId id="339" r:id="rId15"/>
    <p:sldId id="257" r:id="rId16"/>
    <p:sldId id="321" r:id="rId17"/>
    <p:sldId id="353" r:id="rId18"/>
    <p:sldId id="25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074" autoAdjust="0"/>
  </p:normalViewPr>
  <p:slideViewPr>
    <p:cSldViewPr snapToGrid="0">
      <p:cViewPr varScale="1">
        <p:scale>
          <a:sx n="82" d="100"/>
          <a:sy n="82" d="100"/>
        </p:scale>
        <p:origin x="1077"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94C43-CE8A-447A-9880-FA7160A24847}" type="datetimeFigureOut">
              <a:rPr lang="en-GB" smtClean="0"/>
              <a:t>05/07/2020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D1669-CD25-48AC-9B99-A390755AD859}" type="slidenum">
              <a:rPr lang="en-GB" smtClean="0"/>
              <a:t>‹#›</a:t>
            </a:fld>
            <a:endParaRPr lang="en-GB"/>
          </a:p>
        </p:txBody>
      </p:sp>
    </p:spTree>
    <p:extLst>
      <p:ext uri="{BB962C8B-B14F-4D97-AF65-F5344CB8AC3E}">
        <p14:creationId xmlns:p14="http://schemas.microsoft.com/office/powerpoint/2010/main" val="114242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column will get </a:t>
            </a:r>
            <a:r>
              <a:rPr lang="en-GB" dirty="0" err="1"/>
              <a:t>revisted</a:t>
            </a:r>
            <a:r>
              <a:rPr lang="en-GB" dirty="0"/>
              <a:t> at the end of the unit</a:t>
            </a:r>
          </a:p>
        </p:txBody>
      </p:sp>
      <p:sp>
        <p:nvSpPr>
          <p:cNvPr id="4" name="Slide Number Placeholder 3"/>
          <p:cNvSpPr>
            <a:spLocks noGrp="1"/>
          </p:cNvSpPr>
          <p:nvPr>
            <p:ph type="sldNum" sz="quarter" idx="5"/>
          </p:nvPr>
        </p:nvSpPr>
        <p:spPr/>
        <p:txBody>
          <a:bodyPr/>
          <a:lstStyle/>
          <a:p>
            <a:fld id="{952D1669-CD25-48AC-9B99-A390755AD859}" type="slidenum">
              <a:rPr lang="en-GB" smtClean="0"/>
              <a:t>1</a:t>
            </a:fld>
            <a:endParaRPr lang="en-GB"/>
          </a:p>
        </p:txBody>
      </p:sp>
    </p:spTree>
    <p:extLst>
      <p:ext uri="{BB962C8B-B14F-4D97-AF65-F5344CB8AC3E}">
        <p14:creationId xmlns:p14="http://schemas.microsoft.com/office/powerpoint/2010/main" val="5448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1D6562-3A04-454E-B6FB-0FD67664F9EE}" type="slidenum">
              <a:rPr lang="en-GB" smtClean="0"/>
              <a:pPr/>
              <a:t>16</a:t>
            </a:fld>
            <a:endParaRPr lang="en-GB"/>
          </a:p>
        </p:txBody>
      </p:sp>
    </p:spTree>
    <p:extLst>
      <p:ext uri="{BB962C8B-B14F-4D97-AF65-F5344CB8AC3E}">
        <p14:creationId xmlns:p14="http://schemas.microsoft.com/office/powerpoint/2010/main" val="410868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1D6562-3A04-454E-B6FB-0FD67664F9EE}" type="slidenum">
              <a:rPr lang="en-GB" smtClean="0"/>
              <a:pPr/>
              <a:t>17</a:t>
            </a:fld>
            <a:endParaRPr lang="en-GB"/>
          </a:p>
        </p:txBody>
      </p:sp>
    </p:spTree>
    <p:extLst>
      <p:ext uri="{BB962C8B-B14F-4D97-AF65-F5344CB8AC3E}">
        <p14:creationId xmlns:p14="http://schemas.microsoft.com/office/powerpoint/2010/main" val="305950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371600" y="1143000"/>
            <a:ext cx="4114800" cy="3086100"/>
          </a:xfrm>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16C18C-52E8-486C-8E45-A682C22C61BE}" type="slidenum">
              <a:rPr lang="en-GB" altLang="en-US">
                <a:cs typeface="Arial" panose="020B0604020202020204" pitchFamily="34" charset="0"/>
              </a:rPr>
              <a:pPr/>
              <a:t>2</a:t>
            </a:fld>
            <a:endParaRPr lang="en-GB" altLang="en-US">
              <a:cs typeface="Arial" panose="020B0604020202020204" pitchFamily="34" charset="0"/>
            </a:endParaRPr>
          </a:p>
        </p:txBody>
      </p:sp>
    </p:spTree>
    <p:extLst>
      <p:ext uri="{BB962C8B-B14F-4D97-AF65-F5344CB8AC3E}">
        <p14:creationId xmlns:p14="http://schemas.microsoft.com/office/powerpoint/2010/main" val="174936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1D6562-3A04-454E-B6FB-0FD67664F9EE}" type="slidenum">
              <a:rPr lang="en-GB" smtClean="0"/>
              <a:pPr/>
              <a:t>3</a:t>
            </a:fld>
            <a:endParaRPr lang="en-GB"/>
          </a:p>
        </p:txBody>
      </p:sp>
    </p:spTree>
    <p:extLst>
      <p:ext uri="{BB962C8B-B14F-4D97-AF65-F5344CB8AC3E}">
        <p14:creationId xmlns:p14="http://schemas.microsoft.com/office/powerpoint/2010/main" val="182948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discuss the students differences</a:t>
            </a:r>
          </a:p>
        </p:txBody>
      </p:sp>
      <p:sp>
        <p:nvSpPr>
          <p:cNvPr id="4" name="Slide Number Placeholder 3"/>
          <p:cNvSpPr>
            <a:spLocks noGrp="1"/>
          </p:cNvSpPr>
          <p:nvPr>
            <p:ph type="sldNum" sz="quarter" idx="5"/>
          </p:nvPr>
        </p:nvSpPr>
        <p:spPr/>
        <p:txBody>
          <a:bodyPr/>
          <a:lstStyle/>
          <a:p>
            <a:fld id="{952D1669-CD25-48AC-9B99-A390755AD859}" type="slidenum">
              <a:rPr lang="en-GB" smtClean="0"/>
              <a:t>4</a:t>
            </a:fld>
            <a:endParaRPr lang="en-GB"/>
          </a:p>
        </p:txBody>
      </p:sp>
    </p:spTree>
    <p:extLst>
      <p:ext uri="{BB962C8B-B14F-4D97-AF65-F5344CB8AC3E}">
        <p14:creationId xmlns:p14="http://schemas.microsoft.com/office/powerpoint/2010/main" val="334180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will be adding the </a:t>
            </a:r>
            <a:r>
              <a:rPr lang="en-GB" dirty="0" err="1"/>
              <a:t>the</a:t>
            </a:r>
            <a:r>
              <a:rPr lang="en-GB" dirty="0"/>
              <a:t> card sort so please do not allow them to colour the whole box</a:t>
            </a:r>
          </a:p>
          <a:p>
            <a:endParaRPr lang="en-GB" dirty="0"/>
          </a:p>
          <a:p>
            <a:r>
              <a:rPr lang="en-GB" dirty="0"/>
              <a:t>Discuss with students what they have got</a:t>
            </a:r>
          </a:p>
        </p:txBody>
      </p:sp>
      <p:sp>
        <p:nvSpPr>
          <p:cNvPr id="4" name="Slide Number Placeholder 3"/>
          <p:cNvSpPr>
            <a:spLocks noGrp="1"/>
          </p:cNvSpPr>
          <p:nvPr>
            <p:ph type="sldNum" sz="quarter" idx="5"/>
          </p:nvPr>
        </p:nvSpPr>
        <p:spPr/>
        <p:txBody>
          <a:bodyPr/>
          <a:lstStyle/>
          <a:p>
            <a:fld id="{952D1669-CD25-48AC-9B99-A390755AD859}" type="slidenum">
              <a:rPr lang="en-GB" smtClean="0"/>
              <a:t>6</a:t>
            </a:fld>
            <a:endParaRPr lang="en-GB"/>
          </a:p>
        </p:txBody>
      </p:sp>
    </p:spTree>
    <p:extLst>
      <p:ext uri="{BB962C8B-B14F-4D97-AF65-F5344CB8AC3E}">
        <p14:creationId xmlns:p14="http://schemas.microsoft.com/office/powerpoint/2010/main" val="266788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wars of roses – explain it was local because it was between two counties</a:t>
            </a:r>
          </a:p>
        </p:txBody>
      </p:sp>
      <p:sp>
        <p:nvSpPr>
          <p:cNvPr id="4" name="Slide Number Placeholder 3"/>
          <p:cNvSpPr>
            <a:spLocks noGrp="1"/>
          </p:cNvSpPr>
          <p:nvPr>
            <p:ph type="sldNum" sz="quarter" idx="5"/>
          </p:nvPr>
        </p:nvSpPr>
        <p:spPr/>
        <p:txBody>
          <a:bodyPr/>
          <a:lstStyle/>
          <a:p>
            <a:fld id="{952D1669-CD25-48AC-9B99-A390755AD859}" type="slidenum">
              <a:rPr lang="en-GB" smtClean="0"/>
              <a:t>8</a:t>
            </a:fld>
            <a:endParaRPr lang="en-GB"/>
          </a:p>
        </p:txBody>
      </p:sp>
    </p:spTree>
    <p:extLst>
      <p:ext uri="{BB962C8B-B14F-4D97-AF65-F5344CB8AC3E}">
        <p14:creationId xmlns:p14="http://schemas.microsoft.com/office/powerpoint/2010/main" val="301136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needed re the global wars are not World wars but wars that took place outside the UK</a:t>
            </a:r>
          </a:p>
        </p:txBody>
      </p:sp>
      <p:sp>
        <p:nvSpPr>
          <p:cNvPr id="4" name="Slide Number Placeholder 3"/>
          <p:cNvSpPr>
            <a:spLocks noGrp="1"/>
          </p:cNvSpPr>
          <p:nvPr>
            <p:ph type="sldNum" sz="quarter" idx="5"/>
          </p:nvPr>
        </p:nvSpPr>
        <p:spPr/>
        <p:txBody>
          <a:bodyPr/>
          <a:lstStyle/>
          <a:p>
            <a:fld id="{952D1669-CD25-48AC-9B99-A390755AD859}" type="slidenum">
              <a:rPr lang="en-GB" smtClean="0"/>
              <a:t>9</a:t>
            </a:fld>
            <a:endParaRPr lang="en-GB"/>
          </a:p>
        </p:txBody>
      </p:sp>
    </p:spTree>
    <p:extLst>
      <p:ext uri="{BB962C8B-B14F-4D97-AF65-F5344CB8AC3E}">
        <p14:creationId xmlns:p14="http://schemas.microsoft.com/office/powerpoint/2010/main" val="151199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1D6562-3A04-454E-B6FB-0FD67664F9EE}" type="slidenum">
              <a:rPr lang="en-GB" smtClean="0"/>
              <a:pPr/>
              <a:t>12</a:t>
            </a:fld>
            <a:endParaRPr lang="en-GB"/>
          </a:p>
        </p:txBody>
      </p:sp>
    </p:spTree>
    <p:extLst>
      <p:ext uri="{BB962C8B-B14F-4D97-AF65-F5344CB8AC3E}">
        <p14:creationId xmlns:p14="http://schemas.microsoft.com/office/powerpoint/2010/main" val="376891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1D6562-3A04-454E-B6FB-0FD67664F9EE}" type="slidenum">
              <a:rPr lang="en-GB" smtClean="0"/>
              <a:pPr/>
              <a:t>13</a:t>
            </a:fld>
            <a:endParaRPr lang="en-GB"/>
          </a:p>
        </p:txBody>
      </p:sp>
    </p:spTree>
    <p:extLst>
      <p:ext uri="{BB962C8B-B14F-4D97-AF65-F5344CB8AC3E}">
        <p14:creationId xmlns:p14="http://schemas.microsoft.com/office/powerpoint/2010/main" val="270957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7/5/2020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238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154382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142367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11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330435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412721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288276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4151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271986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36199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30667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DF451A7-A04E-4BD8-B504-821834FE18F6}" type="datetimeFigureOut">
              <a:rPr lang="en-GB" smtClean="0"/>
              <a:t>05/07/2020</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82E72FE-6109-4081-B2DC-247A60A103FA}" type="slidenum">
              <a:rPr lang="en-GB" smtClean="0"/>
              <a:t>‹#›</a:t>
            </a:fld>
            <a:endParaRPr lang="en-GB"/>
          </a:p>
        </p:txBody>
      </p:sp>
    </p:spTree>
    <p:extLst>
      <p:ext uri="{BB962C8B-B14F-4D97-AF65-F5344CB8AC3E}">
        <p14:creationId xmlns:p14="http://schemas.microsoft.com/office/powerpoint/2010/main" val="6202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23037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maps.grida.no/go/graphic/crushed-by-war-world-conflict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en.wikipedia.org/wiki/Conflict" TargetMode="External"/><Relationship Id="rId4" Type="http://schemas.openxmlformats.org/officeDocument/2006/relationships/hyperlink" Target="http://www.britannica.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Starter </a:t>
            </a:r>
          </a:p>
        </p:txBody>
      </p:sp>
      <p:sp>
        <p:nvSpPr>
          <p:cNvPr id="5" name="TextBox 4">
            <a:extLst>
              <a:ext uri="{FF2B5EF4-FFF2-40B4-BE49-F238E27FC236}">
                <a16:creationId xmlns:a16="http://schemas.microsoft.com/office/drawing/2014/main" id="{D752697E-9FC5-411D-A0C9-573CBD08DAA5}"/>
              </a:ext>
            </a:extLst>
          </p:cNvPr>
          <p:cNvSpPr txBox="1"/>
          <p:nvPr/>
        </p:nvSpPr>
        <p:spPr>
          <a:xfrm>
            <a:off x="880363" y="6600861"/>
            <a:ext cx="6400800" cy="215444"/>
          </a:xfrm>
          <a:prstGeom prst="rect">
            <a:avLst/>
          </a:prstGeom>
          <a:noFill/>
        </p:spPr>
        <p:txBody>
          <a:bodyPr wrap="square" rtlCol="0">
            <a:spAutoFit/>
          </a:bodyPr>
          <a:lstStyle/>
          <a:p>
            <a:r>
              <a:rPr lang="en-GB" sz="800" dirty="0"/>
              <a:t>Resources throughout this unit are from Teach it Geography, Connections, Hodder and various other places.</a:t>
            </a:r>
          </a:p>
        </p:txBody>
      </p:sp>
      <p:pic>
        <p:nvPicPr>
          <p:cNvPr id="1026" name="Picture 2">
            <a:extLst>
              <a:ext uri="{FF2B5EF4-FFF2-40B4-BE49-F238E27FC236}">
                <a16:creationId xmlns:a16="http://schemas.microsoft.com/office/drawing/2014/main" id="{1290A96A-C67C-44A5-911A-77389F03A8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3" y="6224881"/>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EBE67062-5426-4E3F-B9FB-6ABA49E06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FCA57AE-0696-466D-BAAF-3CB239072A8F}"/>
              </a:ext>
            </a:extLst>
          </p:cNvPr>
          <p:cNvPicPr>
            <a:picLocks noChangeAspect="1"/>
          </p:cNvPicPr>
          <p:nvPr/>
        </p:nvPicPr>
        <p:blipFill>
          <a:blip r:embed="rId5"/>
          <a:stretch>
            <a:fillRect/>
          </a:stretch>
        </p:blipFill>
        <p:spPr>
          <a:xfrm>
            <a:off x="2086229" y="2391609"/>
            <a:ext cx="5137361" cy="3974471"/>
          </a:xfrm>
          <a:prstGeom prst="rect">
            <a:avLst/>
          </a:prstGeom>
        </p:spPr>
      </p:pic>
      <p:sp>
        <p:nvSpPr>
          <p:cNvPr id="6" name="TextBox 5">
            <a:extLst>
              <a:ext uri="{FF2B5EF4-FFF2-40B4-BE49-F238E27FC236}">
                <a16:creationId xmlns:a16="http://schemas.microsoft.com/office/drawing/2014/main" id="{B3266104-8E32-467F-8E1D-E1A12EBBA57A}"/>
              </a:ext>
            </a:extLst>
          </p:cNvPr>
          <p:cNvSpPr txBox="1"/>
          <p:nvPr/>
        </p:nvSpPr>
        <p:spPr>
          <a:xfrm>
            <a:off x="80263" y="475918"/>
            <a:ext cx="8594165" cy="1477328"/>
          </a:xfrm>
          <a:prstGeom prst="rect">
            <a:avLst/>
          </a:prstGeom>
          <a:noFill/>
        </p:spPr>
        <p:txBody>
          <a:bodyPr wrap="square" rtlCol="0">
            <a:spAutoFit/>
          </a:bodyPr>
          <a:lstStyle/>
          <a:p>
            <a:r>
              <a:rPr lang="en-GB" dirty="0"/>
              <a:t>Complete the first two columns – What do I KNOW about conflict? and What WOULD I like to know  about conflict?</a:t>
            </a:r>
          </a:p>
          <a:p>
            <a:endParaRPr lang="en-GB" dirty="0"/>
          </a:p>
          <a:p>
            <a:endParaRPr lang="en-GB" dirty="0"/>
          </a:p>
          <a:p>
            <a:r>
              <a:rPr lang="en-GB" dirty="0"/>
              <a:t>Leave the last column</a:t>
            </a:r>
          </a:p>
        </p:txBody>
      </p:sp>
    </p:spTree>
    <p:extLst>
      <p:ext uri="{BB962C8B-B14F-4D97-AF65-F5344CB8AC3E}">
        <p14:creationId xmlns:p14="http://schemas.microsoft.com/office/powerpoint/2010/main" val="417411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2050" name="Picture 2">
            <a:extLst>
              <a:ext uri="{FF2B5EF4-FFF2-40B4-BE49-F238E27FC236}">
                <a16:creationId xmlns:a16="http://schemas.microsoft.com/office/drawing/2014/main" id="{E152EC3C-07E4-469D-81A4-951571B3DC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92230E7D-4454-413C-9063-1C5D23E6A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D745696-DA46-4457-9C00-2F1BDDCB008E}"/>
              </a:ext>
            </a:extLst>
          </p:cNvPr>
          <p:cNvSpPr txBox="1"/>
          <p:nvPr/>
        </p:nvSpPr>
        <p:spPr>
          <a:xfrm>
            <a:off x="53789" y="546707"/>
            <a:ext cx="6938682" cy="1785104"/>
          </a:xfrm>
          <a:prstGeom prst="rect">
            <a:avLst/>
          </a:prstGeom>
          <a:noFill/>
        </p:spPr>
        <p:txBody>
          <a:bodyPr wrap="square" rtlCol="0">
            <a:spAutoFit/>
          </a:bodyPr>
          <a:lstStyle/>
          <a:p>
            <a:r>
              <a:rPr lang="en-GB" sz="2200" dirty="0"/>
              <a:t>We have identified which of these conflicts we have heard of and what scale they were from local, national through to Global.</a:t>
            </a:r>
          </a:p>
          <a:p>
            <a:endParaRPr lang="en-GB" sz="2200" dirty="0"/>
          </a:p>
          <a:p>
            <a:r>
              <a:rPr lang="en-GB" sz="2200" dirty="0"/>
              <a:t>What else could we do with the data we have found?</a:t>
            </a:r>
          </a:p>
        </p:txBody>
      </p:sp>
      <p:pic>
        <p:nvPicPr>
          <p:cNvPr id="7" name="Picture 8" descr="Think Pair Share – Mantra4Change">
            <a:extLst>
              <a:ext uri="{FF2B5EF4-FFF2-40B4-BE49-F238E27FC236}">
                <a16:creationId xmlns:a16="http://schemas.microsoft.com/office/drawing/2014/main" id="{055CF512-E3E3-4AA2-97DB-8DC9D9FB3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0479" y="546707"/>
            <a:ext cx="1935730" cy="14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0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Feedback </a:t>
            </a:r>
          </a:p>
        </p:txBody>
      </p:sp>
      <p:pic>
        <p:nvPicPr>
          <p:cNvPr id="5" name="Picture 2" descr="Image result for ypo purple pens"/>
          <p:cNvPicPr>
            <a:picLocks noChangeAspect="1" noChangeArrowheads="1"/>
          </p:cNvPicPr>
          <p:nvPr/>
        </p:nvPicPr>
        <p:blipFill rotWithShape="1">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t="39329" b="42163"/>
          <a:stretch/>
        </p:blipFill>
        <p:spPr bwMode="auto">
          <a:xfrm>
            <a:off x="6815683" y="528171"/>
            <a:ext cx="2328317" cy="4309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152EC3C-07E4-469D-81A4-951571B3DC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92230E7D-4454-413C-9063-1C5D23E6AD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01105C-C125-440A-9E1B-9EC891296E14}"/>
              </a:ext>
            </a:extLst>
          </p:cNvPr>
          <p:cNvSpPr txBox="1"/>
          <p:nvPr/>
        </p:nvSpPr>
        <p:spPr>
          <a:xfrm>
            <a:off x="143435" y="583428"/>
            <a:ext cx="6627906" cy="1107996"/>
          </a:xfrm>
          <a:prstGeom prst="rect">
            <a:avLst/>
          </a:prstGeom>
          <a:noFill/>
        </p:spPr>
        <p:txBody>
          <a:bodyPr wrap="square" rtlCol="0">
            <a:spAutoFit/>
          </a:bodyPr>
          <a:lstStyle/>
          <a:p>
            <a:pPr marL="342900" indent="-342900">
              <a:buFont typeface="Arial" panose="020B0604020202020204" pitchFamily="34" charset="0"/>
              <a:buChar char="•"/>
            </a:pPr>
            <a:r>
              <a:rPr lang="en-GB" sz="2200" b="1" dirty="0">
                <a:solidFill>
                  <a:srgbClr val="7030A0"/>
                </a:solidFill>
              </a:rPr>
              <a:t>Map the data</a:t>
            </a:r>
          </a:p>
          <a:p>
            <a:pPr marL="342900" indent="-342900">
              <a:buFont typeface="Arial" panose="020B0604020202020204" pitchFamily="34" charset="0"/>
              <a:buChar char="•"/>
            </a:pPr>
            <a:r>
              <a:rPr lang="en-GB" sz="2200" b="1" dirty="0">
                <a:solidFill>
                  <a:srgbClr val="7030A0"/>
                </a:solidFill>
              </a:rPr>
              <a:t>Put into chronological order</a:t>
            </a:r>
          </a:p>
          <a:p>
            <a:endParaRPr lang="en-GB" sz="2200" b="1" dirty="0">
              <a:solidFill>
                <a:srgbClr val="7030A0"/>
              </a:solidFill>
            </a:endParaRPr>
          </a:p>
        </p:txBody>
      </p:sp>
    </p:spTree>
    <p:extLst>
      <p:ext uri="{BB962C8B-B14F-4D97-AF65-F5344CB8AC3E}">
        <p14:creationId xmlns:p14="http://schemas.microsoft.com/office/powerpoint/2010/main" val="2747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6" name="Picture 2">
            <a:extLst>
              <a:ext uri="{FF2B5EF4-FFF2-40B4-BE49-F238E27FC236}">
                <a16:creationId xmlns:a16="http://schemas.microsoft.com/office/drawing/2014/main" id="{88B0D563-C01E-4A51-90C5-9A20B618F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EBB032C6-F491-4CB2-9823-D863390A4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ADF40FF-763E-4C7A-90E6-23EA885FA497}"/>
              </a:ext>
            </a:extLst>
          </p:cNvPr>
          <p:cNvSpPr txBox="1"/>
          <p:nvPr/>
        </p:nvSpPr>
        <p:spPr>
          <a:xfrm>
            <a:off x="97042" y="594069"/>
            <a:ext cx="8942122" cy="1785104"/>
          </a:xfrm>
          <a:prstGeom prst="rect">
            <a:avLst/>
          </a:prstGeom>
          <a:noFill/>
        </p:spPr>
        <p:txBody>
          <a:bodyPr wrap="square" rtlCol="0">
            <a:spAutoFit/>
          </a:bodyPr>
          <a:lstStyle/>
          <a:p>
            <a:r>
              <a:rPr lang="en-GB" sz="2200" dirty="0"/>
              <a:t>In History you draw timelines or chronological lines to order historical events, we do the same in Geography.</a:t>
            </a:r>
          </a:p>
          <a:p>
            <a:endParaRPr lang="en-GB" sz="2200" dirty="0"/>
          </a:p>
          <a:p>
            <a:r>
              <a:rPr lang="en-GB" sz="2200" dirty="0"/>
              <a:t>On worksheet under your map, on the line drawn for you add the conflicts in chronological order</a:t>
            </a:r>
          </a:p>
        </p:txBody>
      </p:sp>
      <p:pic>
        <p:nvPicPr>
          <p:cNvPr id="3" name="Picture 2">
            <a:extLst>
              <a:ext uri="{FF2B5EF4-FFF2-40B4-BE49-F238E27FC236}">
                <a16:creationId xmlns:a16="http://schemas.microsoft.com/office/drawing/2014/main" id="{E4BE9289-9696-4EAC-B9A7-126F855D74B7}"/>
              </a:ext>
            </a:extLst>
          </p:cNvPr>
          <p:cNvPicPr>
            <a:picLocks noChangeAspect="1"/>
          </p:cNvPicPr>
          <p:nvPr/>
        </p:nvPicPr>
        <p:blipFill>
          <a:blip r:embed="rId5"/>
          <a:stretch>
            <a:fillRect/>
          </a:stretch>
        </p:blipFill>
        <p:spPr>
          <a:xfrm>
            <a:off x="2399572" y="3429000"/>
            <a:ext cx="4205075" cy="3119088"/>
          </a:xfrm>
          <a:prstGeom prst="rect">
            <a:avLst/>
          </a:prstGeom>
        </p:spPr>
      </p:pic>
      <p:sp>
        <p:nvSpPr>
          <p:cNvPr id="5" name="TextBox 4">
            <a:extLst>
              <a:ext uri="{FF2B5EF4-FFF2-40B4-BE49-F238E27FC236}">
                <a16:creationId xmlns:a16="http://schemas.microsoft.com/office/drawing/2014/main" id="{440D2A33-D5B6-4F1F-BC72-544B3B17B0A9}"/>
              </a:ext>
            </a:extLst>
          </p:cNvPr>
          <p:cNvSpPr txBox="1"/>
          <p:nvPr/>
        </p:nvSpPr>
        <p:spPr>
          <a:xfrm>
            <a:off x="244616" y="5463103"/>
            <a:ext cx="1525941" cy="430887"/>
          </a:xfrm>
          <a:prstGeom prst="rect">
            <a:avLst/>
          </a:prstGeom>
          <a:noFill/>
        </p:spPr>
        <p:txBody>
          <a:bodyPr wrap="square" rtlCol="0">
            <a:spAutoFit/>
          </a:bodyPr>
          <a:lstStyle/>
          <a:p>
            <a:r>
              <a:rPr lang="en-GB" sz="2200" dirty="0"/>
              <a:t>Time line</a:t>
            </a:r>
          </a:p>
        </p:txBody>
      </p:sp>
      <p:cxnSp>
        <p:nvCxnSpPr>
          <p:cNvPr id="9" name="Straight Arrow Connector 8">
            <a:extLst>
              <a:ext uri="{FF2B5EF4-FFF2-40B4-BE49-F238E27FC236}">
                <a16:creationId xmlns:a16="http://schemas.microsoft.com/office/drawing/2014/main" id="{0752831A-3960-49C0-97F6-610DAEC2413D}"/>
              </a:ext>
            </a:extLst>
          </p:cNvPr>
          <p:cNvCxnSpPr>
            <a:stCxn id="5" idx="3"/>
          </p:cNvCxnSpPr>
          <p:nvPr/>
        </p:nvCxnSpPr>
        <p:spPr>
          <a:xfrm>
            <a:off x="1770557" y="5678547"/>
            <a:ext cx="1252205" cy="6290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09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Feedback</a:t>
            </a:r>
          </a:p>
        </p:txBody>
      </p:sp>
      <p:pic>
        <p:nvPicPr>
          <p:cNvPr id="6" name="Picture 2">
            <a:extLst>
              <a:ext uri="{FF2B5EF4-FFF2-40B4-BE49-F238E27FC236}">
                <a16:creationId xmlns:a16="http://schemas.microsoft.com/office/drawing/2014/main" id="{88B0D563-C01E-4A51-90C5-9A20B618F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EBB032C6-F491-4CB2-9823-D863390A4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40D2A33-D5B6-4F1F-BC72-544B3B17B0A9}"/>
              </a:ext>
            </a:extLst>
          </p:cNvPr>
          <p:cNvSpPr txBox="1"/>
          <p:nvPr/>
        </p:nvSpPr>
        <p:spPr>
          <a:xfrm>
            <a:off x="97042" y="553299"/>
            <a:ext cx="1525941" cy="430887"/>
          </a:xfrm>
          <a:prstGeom prst="rect">
            <a:avLst/>
          </a:prstGeom>
          <a:noFill/>
        </p:spPr>
        <p:txBody>
          <a:bodyPr wrap="square" rtlCol="0">
            <a:spAutoFit/>
          </a:bodyPr>
          <a:lstStyle/>
          <a:p>
            <a:r>
              <a:rPr lang="en-GB" sz="2200" dirty="0"/>
              <a:t>Time line</a:t>
            </a:r>
          </a:p>
        </p:txBody>
      </p:sp>
      <p:pic>
        <p:nvPicPr>
          <p:cNvPr id="10" name="Picture 2" descr="Image result for ypo purple pens">
            <a:extLst>
              <a:ext uri="{FF2B5EF4-FFF2-40B4-BE49-F238E27FC236}">
                <a16:creationId xmlns:a16="http://schemas.microsoft.com/office/drawing/2014/main" id="{418590E2-0D71-4027-B23F-8099083C4FFD}"/>
              </a:ext>
            </a:extLst>
          </p:cNvPr>
          <p:cNvPicPr>
            <a:picLocks noChangeAspect="1" noChangeArrowheads="1"/>
          </p:cNvPicPr>
          <p:nvPr/>
        </p:nvPicPr>
        <p:blipFill rotWithShape="1">
          <a:blip r:embed="rId5">
            <a:clrChange>
              <a:clrFrom>
                <a:srgbClr val="FFFEFF"/>
              </a:clrFrom>
              <a:clrTo>
                <a:srgbClr val="FFFEFF">
                  <a:alpha val="0"/>
                </a:srgbClr>
              </a:clrTo>
            </a:clrChange>
            <a:extLst>
              <a:ext uri="{28A0092B-C50C-407E-A947-70E740481C1C}">
                <a14:useLocalDpi xmlns:a14="http://schemas.microsoft.com/office/drawing/2010/main" val="0"/>
              </a:ext>
            </a:extLst>
          </a:blip>
          <a:srcRect t="39329" b="42163"/>
          <a:stretch/>
        </p:blipFill>
        <p:spPr bwMode="auto">
          <a:xfrm>
            <a:off x="6815683" y="528171"/>
            <a:ext cx="2328317" cy="4309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504915A-0F64-401A-8238-CB809DACC573}"/>
              </a:ext>
            </a:extLst>
          </p:cNvPr>
          <p:cNvSpPr txBox="1"/>
          <p:nvPr/>
        </p:nvSpPr>
        <p:spPr>
          <a:xfrm>
            <a:off x="0" y="1341931"/>
            <a:ext cx="4915041" cy="4154984"/>
          </a:xfrm>
          <a:prstGeom prst="rect">
            <a:avLst/>
          </a:prstGeom>
          <a:noFill/>
          <a:ln>
            <a:noFill/>
          </a:ln>
        </p:spPr>
        <p:txBody>
          <a:bodyPr wrap="square" rtlCol="0">
            <a:spAutoFit/>
          </a:bodyPr>
          <a:lstStyle/>
          <a:p>
            <a:r>
              <a:rPr lang="en-GB" sz="2200" b="1" dirty="0">
                <a:solidFill>
                  <a:srgbClr val="7030A0"/>
                </a:solidFill>
              </a:rPr>
              <a:t>The Battle of Hastings	1066</a:t>
            </a:r>
          </a:p>
          <a:p>
            <a:r>
              <a:rPr lang="en-GB" sz="2200" b="1" dirty="0">
                <a:solidFill>
                  <a:srgbClr val="7030A0"/>
                </a:solidFill>
              </a:rPr>
              <a:t>The Crusades			1096 - 1291	</a:t>
            </a:r>
          </a:p>
          <a:p>
            <a:r>
              <a:rPr lang="en-GB" sz="2200" b="1" dirty="0">
                <a:solidFill>
                  <a:srgbClr val="7030A0"/>
                </a:solidFill>
              </a:rPr>
              <a:t>The Hundred Years war	1337 - 1437</a:t>
            </a:r>
          </a:p>
          <a:p>
            <a:r>
              <a:rPr lang="en-GB" sz="2200" b="1" dirty="0">
                <a:solidFill>
                  <a:srgbClr val="7030A0"/>
                </a:solidFill>
              </a:rPr>
              <a:t>The Wars of the Roses	1455 - 1485</a:t>
            </a:r>
          </a:p>
          <a:p>
            <a:r>
              <a:rPr lang="en-GB" sz="2200" b="1" dirty="0">
                <a:solidFill>
                  <a:srgbClr val="7030A0"/>
                </a:solidFill>
              </a:rPr>
              <a:t>English civil war		1642 – 1651</a:t>
            </a:r>
          </a:p>
          <a:p>
            <a:r>
              <a:rPr lang="en-GB" sz="2200" b="1" dirty="0">
                <a:solidFill>
                  <a:srgbClr val="7030A0"/>
                </a:solidFill>
              </a:rPr>
              <a:t>Napoleonic wars		1803 - 1815</a:t>
            </a:r>
          </a:p>
          <a:p>
            <a:r>
              <a:rPr lang="en-GB" sz="2200" b="1" dirty="0">
                <a:solidFill>
                  <a:srgbClr val="7030A0"/>
                </a:solidFill>
              </a:rPr>
              <a:t>War of 1812			1812 - 1815</a:t>
            </a:r>
          </a:p>
          <a:p>
            <a:r>
              <a:rPr lang="en-GB" sz="2200" b="1" dirty="0">
                <a:solidFill>
                  <a:srgbClr val="7030A0"/>
                </a:solidFill>
              </a:rPr>
              <a:t>The Opium war			1839 - 1860</a:t>
            </a:r>
          </a:p>
          <a:p>
            <a:r>
              <a:rPr lang="en-GB" sz="2200" b="1" dirty="0">
                <a:solidFill>
                  <a:srgbClr val="7030A0"/>
                </a:solidFill>
              </a:rPr>
              <a:t>American civil war		1861 - 1865</a:t>
            </a:r>
          </a:p>
          <a:p>
            <a:r>
              <a:rPr lang="en-GB" sz="2200" b="1" dirty="0">
                <a:solidFill>
                  <a:srgbClr val="7030A0"/>
                </a:solidFill>
              </a:rPr>
              <a:t>Ten years war			1868 - 1878</a:t>
            </a:r>
          </a:p>
          <a:p>
            <a:r>
              <a:rPr lang="en-GB" sz="2200" b="1" dirty="0">
                <a:solidFill>
                  <a:srgbClr val="7030A0"/>
                </a:solidFill>
              </a:rPr>
              <a:t>Spanish civil war 		1898 – 1898</a:t>
            </a:r>
          </a:p>
          <a:p>
            <a:r>
              <a:rPr lang="en-GB" sz="2200" b="1" dirty="0">
                <a:solidFill>
                  <a:srgbClr val="7030A0"/>
                </a:solidFill>
              </a:rPr>
              <a:t>Boer war				1899 - 1902</a:t>
            </a:r>
          </a:p>
        </p:txBody>
      </p:sp>
      <p:sp>
        <p:nvSpPr>
          <p:cNvPr id="16" name="TextBox 15">
            <a:extLst>
              <a:ext uri="{FF2B5EF4-FFF2-40B4-BE49-F238E27FC236}">
                <a16:creationId xmlns:a16="http://schemas.microsoft.com/office/drawing/2014/main" id="{D1662C00-B900-4680-832B-02E0F083CD25}"/>
              </a:ext>
            </a:extLst>
          </p:cNvPr>
          <p:cNvSpPr txBox="1"/>
          <p:nvPr/>
        </p:nvSpPr>
        <p:spPr>
          <a:xfrm>
            <a:off x="4654378" y="1361085"/>
            <a:ext cx="4489622" cy="2800767"/>
          </a:xfrm>
          <a:prstGeom prst="rect">
            <a:avLst/>
          </a:prstGeom>
          <a:noFill/>
          <a:ln>
            <a:noFill/>
          </a:ln>
        </p:spPr>
        <p:txBody>
          <a:bodyPr wrap="square" rtlCol="0">
            <a:spAutoFit/>
          </a:bodyPr>
          <a:lstStyle/>
          <a:p>
            <a:r>
              <a:rPr lang="en-GB" sz="2200" b="1" dirty="0">
                <a:solidFill>
                  <a:srgbClr val="7030A0"/>
                </a:solidFill>
              </a:rPr>
              <a:t>World War I			1914 - 1918</a:t>
            </a:r>
          </a:p>
          <a:p>
            <a:r>
              <a:rPr lang="en-GB" sz="2200" b="1" dirty="0">
                <a:solidFill>
                  <a:srgbClr val="7030A0"/>
                </a:solidFill>
              </a:rPr>
              <a:t>World War II			1939 - 1945</a:t>
            </a:r>
          </a:p>
          <a:p>
            <a:r>
              <a:rPr lang="en-GB" sz="2200" b="1" dirty="0">
                <a:solidFill>
                  <a:srgbClr val="7030A0"/>
                </a:solidFill>
              </a:rPr>
              <a:t>The Vietnam war		1955 - 1975</a:t>
            </a:r>
          </a:p>
          <a:p>
            <a:r>
              <a:rPr lang="en-GB" sz="2200" b="1" dirty="0">
                <a:solidFill>
                  <a:srgbClr val="7030A0"/>
                </a:solidFill>
              </a:rPr>
              <a:t>Bay of Pigs invasion		1961</a:t>
            </a:r>
          </a:p>
          <a:p>
            <a:r>
              <a:rPr lang="en-GB" sz="2200" b="1" dirty="0">
                <a:solidFill>
                  <a:srgbClr val="7030A0"/>
                </a:solidFill>
              </a:rPr>
              <a:t>The Troubles			1968 - 1998</a:t>
            </a:r>
          </a:p>
          <a:p>
            <a:r>
              <a:rPr lang="en-GB" sz="2200" b="1" dirty="0">
                <a:solidFill>
                  <a:srgbClr val="7030A0"/>
                </a:solidFill>
              </a:rPr>
              <a:t>Iran / Iraq war			1980 - 1988</a:t>
            </a:r>
          </a:p>
          <a:p>
            <a:r>
              <a:rPr lang="en-GB" sz="2200" b="1" dirty="0">
                <a:solidFill>
                  <a:srgbClr val="7030A0"/>
                </a:solidFill>
              </a:rPr>
              <a:t>Afghanistan war		2001 – 2014</a:t>
            </a:r>
          </a:p>
          <a:p>
            <a:r>
              <a:rPr lang="en-GB" sz="2200" b="1" dirty="0">
                <a:solidFill>
                  <a:srgbClr val="7030A0"/>
                </a:solidFill>
              </a:rPr>
              <a:t>Iraq war				2003 - 2011</a:t>
            </a:r>
          </a:p>
        </p:txBody>
      </p:sp>
    </p:spTree>
    <p:extLst>
      <p:ext uri="{BB962C8B-B14F-4D97-AF65-F5344CB8AC3E}">
        <p14:creationId xmlns:p14="http://schemas.microsoft.com/office/powerpoint/2010/main" val="292098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The Map That Came To Life by I like.">
            <a:extLst>
              <a:ext uri="{FF2B5EF4-FFF2-40B4-BE49-F238E27FC236}">
                <a16:creationId xmlns:a16="http://schemas.microsoft.com/office/drawing/2014/main" id="{B437CBBF-070B-4945-A457-AAD437A97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 y="700088"/>
            <a:ext cx="2700337" cy="202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6" name="WordArt 8">
            <a:extLst>
              <a:ext uri="{FF2B5EF4-FFF2-40B4-BE49-F238E27FC236}">
                <a16:creationId xmlns:a16="http://schemas.microsoft.com/office/drawing/2014/main" id="{C6D396E3-0942-4921-BA25-028427BEB17B}"/>
              </a:ext>
            </a:extLst>
          </p:cNvPr>
          <p:cNvSpPr>
            <a:spLocks noChangeArrowheads="1" noChangeShapeType="1" noTextEdit="1"/>
          </p:cNvSpPr>
          <p:nvPr/>
        </p:nvSpPr>
        <p:spPr bwMode="auto">
          <a:xfrm>
            <a:off x="3203574" y="771525"/>
            <a:ext cx="5472113" cy="7921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Modelling a map</a:t>
            </a:r>
          </a:p>
        </p:txBody>
      </p:sp>
      <p:sp>
        <p:nvSpPr>
          <p:cNvPr id="2057" name="Text Box 9">
            <a:extLst>
              <a:ext uri="{FF2B5EF4-FFF2-40B4-BE49-F238E27FC236}">
                <a16:creationId xmlns:a16="http://schemas.microsoft.com/office/drawing/2014/main" id="{082CD97C-EE75-4CD9-8599-3B2962A4F303}"/>
              </a:ext>
            </a:extLst>
          </p:cNvPr>
          <p:cNvSpPr txBox="1">
            <a:spLocks noChangeArrowheads="1"/>
          </p:cNvSpPr>
          <p:nvPr/>
        </p:nvSpPr>
        <p:spPr bwMode="auto">
          <a:xfrm>
            <a:off x="2987674" y="1636713"/>
            <a:ext cx="597693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“Maps are a powerful way of thinking about the earth”</a:t>
            </a:r>
            <a:r>
              <a:rPr lang="en-GB" altLang="en-US" sz="2800"/>
              <a:t> </a:t>
            </a:r>
          </a:p>
          <a:p>
            <a:pPr>
              <a:spcBef>
                <a:spcPct val="50000"/>
              </a:spcBef>
            </a:pPr>
            <a:r>
              <a:rPr lang="en-GB" altLang="en-US" sz="1200"/>
              <a:t>from Making maps: A visual guide to Map Design for GIS – Krygier and Wood (2005)</a:t>
            </a:r>
          </a:p>
        </p:txBody>
      </p:sp>
      <p:sp>
        <p:nvSpPr>
          <p:cNvPr id="2058" name="Text Box 10">
            <a:extLst>
              <a:ext uri="{FF2B5EF4-FFF2-40B4-BE49-F238E27FC236}">
                <a16:creationId xmlns:a16="http://schemas.microsoft.com/office/drawing/2014/main" id="{E888BA54-43F8-498B-87B4-48F00269C89E}"/>
              </a:ext>
            </a:extLst>
          </p:cNvPr>
          <p:cNvSpPr txBox="1">
            <a:spLocks noChangeArrowheads="1"/>
          </p:cNvSpPr>
          <p:nvPr/>
        </p:nvSpPr>
        <p:spPr bwMode="auto">
          <a:xfrm>
            <a:off x="179387" y="2932113"/>
            <a:ext cx="878522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altLang="en-US" sz="2400" dirty="0"/>
              <a:t> Think carefully about what you want your map to show - remember you can use colour and / or symbols to show different things.</a:t>
            </a:r>
          </a:p>
          <a:p>
            <a:pPr>
              <a:spcBef>
                <a:spcPct val="50000"/>
              </a:spcBef>
              <a:buFontTx/>
              <a:buChar char="•"/>
            </a:pPr>
            <a:r>
              <a:rPr lang="en-GB" altLang="en-US" sz="2400" dirty="0"/>
              <a:t> The best maps show the information in a clear way – do not let your map get too cluttered and complicated.</a:t>
            </a:r>
          </a:p>
          <a:p>
            <a:pPr>
              <a:spcBef>
                <a:spcPct val="50000"/>
              </a:spcBef>
              <a:buFontTx/>
              <a:buChar char="•"/>
            </a:pPr>
            <a:r>
              <a:rPr lang="en-GB" altLang="en-US" sz="2400" dirty="0"/>
              <a:t> If your map has not got a title and a key then it is not a good map.</a:t>
            </a:r>
          </a:p>
          <a:p>
            <a:pPr>
              <a:spcBef>
                <a:spcPct val="50000"/>
              </a:spcBef>
              <a:buFontTx/>
              <a:buChar char="•"/>
            </a:pPr>
            <a:r>
              <a:rPr lang="en-GB" altLang="en-US" sz="2400" dirty="0"/>
              <a:t> You can always create inserts where you zoom into parts of your map if the distribution is uneven.</a:t>
            </a:r>
          </a:p>
        </p:txBody>
      </p:sp>
      <p:sp>
        <p:nvSpPr>
          <p:cNvPr id="2059" name="Text Box 11">
            <a:extLst>
              <a:ext uri="{FF2B5EF4-FFF2-40B4-BE49-F238E27FC236}">
                <a16:creationId xmlns:a16="http://schemas.microsoft.com/office/drawing/2014/main" id="{4A9A4B98-8737-4056-AAAF-F0E7AF852942}"/>
              </a:ext>
            </a:extLst>
          </p:cNvPr>
          <p:cNvSpPr txBox="1">
            <a:spLocks noChangeArrowheads="1"/>
          </p:cNvSpPr>
          <p:nvPr/>
        </p:nvSpPr>
        <p:spPr bwMode="auto">
          <a:xfrm>
            <a:off x="179387" y="2716213"/>
            <a:ext cx="289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700"/>
              <a:t>The Map that Came to Life by Flickr user I like and licensed </a:t>
            </a:r>
          </a:p>
          <a:p>
            <a:r>
              <a:rPr lang="en-GB" altLang="en-US" sz="700"/>
              <a:t>for reuse under the Creative Commons licence.  </a:t>
            </a:r>
            <a:endParaRPr lang="en-US" altLang="en-US" sz="700"/>
          </a:p>
        </p:txBody>
      </p:sp>
      <p:pic>
        <p:nvPicPr>
          <p:cNvPr id="2060" name="Picture 12">
            <a:extLst>
              <a:ext uri="{FF2B5EF4-FFF2-40B4-BE49-F238E27FC236}">
                <a16:creationId xmlns:a16="http://schemas.microsoft.com/office/drawing/2014/main" id="{5C2A26E9-37D3-416F-8559-3229DD698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5995988"/>
            <a:ext cx="1547812" cy="862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8E730A1-5096-4B74-8677-34B03ACE4C9A}"/>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Input</a:t>
            </a:r>
          </a:p>
        </p:txBody>
      </p:sp>
      <p:pic>
        <p:nvPicPr>
          <p:cNvPr id="9" name="Picture 2">
            <a:extLst>
              <a:ext uri="{FF2B5EF4-FFF2-40B4-BE49-F238E27FC236}">
                <a16:creationId xmlns:a16="http://schemas.microsoft.com/office/drawing/2014/main" id="{C85DC336-5C97-4CAB-B92E-B4EF038CED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 calcmode="lin" valueType="num">
                                      <p:cBhvr additive="base">
                                        <p:cTn id="7" dur="500" fill="hold"/>
                                        <p:tgtEl>
                                          <p:spTgt spid="20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8">
                                            <p:txEl>
                                              <p:pRg st="1" end="1"/>
                                            </p:txEl>
                                          </p:spTgt>
                                        </p:tgtEl>
                                        <p:attrNameLst>
                                          <p:attrName>style.visibility</p:attrName>
                                        </p:attrNameLst>
                                      </p:cBhvr>
                                      <p:to>
                                        <p:strVal val="visible"/>
                                      </p:to>
                                    </p:set>
                                    <p:anim calcmode="lin" valueType="num">
                                      <p:cBhvr additive="base">
                                        <p:cTn id="13" dur="500" fill="hold"/>
                                        <p:tgtEl>
                                          <p:spTgt spid="20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58">
                                            <p:txEl>
                                              <p:pRg st="2" end="2"/>
                                            </p:txEl>
                                          </p:spTgt>
                                        </p:tgtEl>
                                        <p:attrNameLst>
                                          <p:attrName>style.visibility</p:attrName>
                                        </p:attrNameLst>
                                      </p:cBhvr>
                                      <p:to>
                                        <p:strVal val="visible"/>
                                      </p:to>
                                    </p:set>
                                    <p:anim calcmode="lin" valueType="num">
                                      <p:cBhvr additive="base">
                                        <p:cTn id="19" dur="500" fill="hold"/>
                                        <p:tgtEl>
                                          <p:spTgt spid="20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58">
                                            <p:txEl>
                                              <p:pRg st="3" end="3"/>
                                            </p:txEl>
                                          </p:spTgt>
                                        </p:tgtEl>
                                        <p:attrNameLst>
                                          <p:attrName>style.visibility</p:attrName>
                                        </p:attrNameLst>
                                      </p:cBhvr>
                                      <p:to>
                                        <p:strVal val="visible"/>
                                      </p:to>
                                    </p:set>
                                    <p:anim calcmode="lin" valueType="num">
                                      <p:cBhvr additive="base">
                                        <p:cTn id="25" dur="500" fill="hold"/>
                                        <p:tgtEl>
                                          <p:spTgt spid="20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1A45FD28-0B7A-41C6-945D-73A8687DD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995988"/>
            <a:ext cx="1547812" cy="862012"/>
          </a:xfrm>
          <a:prstGeom prst="rect">
            <a:avLst/>
          </a:prstGeom>
          <a:noFill/>
          <a:extLst>
            <a:ext uri="{909E8E84-426E-40DD-AFC4-6F175D3DCCD1}">
              <a14:hiddenFill xmlns:a14="http://schemas.microsoft.com/office/drawing/2010/main">
                <a:solidFill>
                  <a:srgbClr val="FFFFFF"/>
                </a:solidFill>
              </a14:hiddenFill>
            </a:ext>
          </a:extLst>
        </p:spPr>
      </p:pic>
      <p:sp>
        <p:nvSpPr>
          <p:cNvPr id="4100" name="WordArt 4">
            <a:extLst>
              <a:ext uri="{FF2B5EF4-FFF2-40B4-BE49-F238E27FC236}">
                <a16:creationId xmlns:a16="http://schemas.microsoft.com/office/drawing/2014/main" id="{5C7D8A88-B794-4705-9FDD-E6A5E1B69CC7}"/>
              </a:ext>
            </a:extLst>
          </p:cNvPr>
          <p:cNvSpPr>
            <a:spLocks noChangeArrowheads="1" noChangeShapeType="1" noTextEdit="1"/>
          </p:cNvSpPr>
          <p:nvPr/>
        </p:nvSpPr>
        <p:spPr bwMode="auto">
          <a:xfrm>
            <a:off x="1943893" y="557975"/>
            <a:ext cx="51149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FFFFFF"/>
                </a:solidFill>
                <a:latin typeface="Arial Black" panose="020B0A04020102020204" pitchFamily="34" charset="0"/>
              </a:rPr>
              <a:t>Is this a 'good' map?</a:t>
            </a:r>
          </a:p>
        </p:txBody>
      </p:sp>
      <p:sp>
        <p:nvSpPr>
          <p:cNvPr id="4101" name="Text Box 5">
            <a:extLst>
              <a:ext uri="{FF2B5EF4-FFF2-40B4-BE49-F238E27FC236}">
                <a16:creationId xmlns:a16="http://schemas.microsoft.com/office/drawing/2014/main" id="{0654E547-1DB3-47AC-9CCC-0325815D3388}"/>
              </a:ext>
            </a:extLst>
          </p:cNvPr>
          <p:cNvSpPr txBox="1">
            <a:spLocks noChangeArrowheads="1"/>
          </p:cNvSpPr>
          <p:nvPr/>
        </p:nvSpPr>
        <p:spPr bwMode="auto">
          <a:xfrm>
            <a:off x="216693" y="5432672"/>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dirty="0"/>
              <a:t>Suggest 3 things which are good about this map and 3 things which could be improved.  </a:t>
            </a:r>
          </a:p>
        </p:txBody>
      </p:sp>
      <p:pic>
        <p:nvPicPr>
          <p:cNvPr id="4107" name="Picture 11">
            <a:extLst>
              <a:ext uri="{FF2B5EF4-FFF2-40B4-BE49-F238E27FC236}">
                <a16:creationId xmlns:a16="http://schemas.microsoft.com/office/drawing/2014/main" id="{3CACD98C-132C-4B4B-B2E8-7D6C2AB66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49" y="1312548"/>
            <a:ext cx="7494578" cy="36364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8" name="Text Box 12">
            <a:extLst>
              <a:ext uri="{FF2B5EF4-FFF2-40B4-BE49-F238E27FC236}">
                <a16:creationId xmlns:a16="http://schemas.microsoft.com/office/drawing/2014/main" id="{AC702645-5E6E-4743-9C4B-6D22A1BFB7ED}"/>
              </a:ext>
            </a:extLst>
          </p:cNvPr>
          <p:cNvSpPr txBox="1">
            <a:spLocks noChangeArrowheads="1"/>
          </p:cNvSpPr>
          <p:nvPr/>
        </p:nvSpPr>
        <p:spPr bwMode="auto">
          <a:xfrm>
            <a:off x="1042988" y="4221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4111" name="Text Box 15">
            <a:extLst>
              <a:ext uri="{FF2B5EF4-FFF2-40B4-BE49-F238E27FC236}">
                <a16:creationId xmlns:a16="http://schemas.microsoft.com/office/drawing/2014/main" id="{EDCA7F6B-6F11-4A7A-B995-FCA45F2A2B96}"/>
              </a:ext>
            </a:extLst>
          </p:cNvPr>
          <p:cNvSpPr txBox="1">
            <a:spLocks noChangeArrowheads="1"/>
          </p:cNvSpPr>
          <p:nvPr/>
        </p:nvSpPr>
        <p:spPr bwMode="auto">
          <a:xfrm>
            <a:off x="1358105" y="5022025"/>
            <a:ext cx="6286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00"/>
              <a:t>Crushed by war – world conflicts (2005). In </a:t>
            </a:r>
            <a:r>
              <a:rPr lang="en-GB" altLang="en-US" sz="800" i="1"/>
              <a:t>UNEP/GRID-Arendal Maps and Graphics Library</a:t>
            </a:r>
            <a:r>
              <a:rPr lang="en-GB" altLang="en-US" sz="800"/>
              <a:t>. Retrieved 14.55, February 11, 2009 from </a:t>
            </a:r>
          </a:p>
          <a:p>
            <a:r>
              <a:rPr lang="en-GB" altLang="en-US" sz="800">
                <a:hlinkClick r:id="rId4"/>
              </a:rPr>
              <a:t>h</a:t>
            </a:r>
            <a:r>
              <a:rPr lang="en-US" altLang="en-US" sz="800">
                <a:hlinkClick r:id="rId4"/>
              </a:rPr>
              <a:t>ttp://maps.grida.no/go/graphic/crushed-by-war-world-conflicts</a:t>
            </a:r>
            <a:r>
              <a:rPr lang="en-US" altLang="en-US" sz="800"/>
              <a:t>. Map credit </a:t>
            </a:r>
            <a:r>
              <a:rPr lang="en-US" altLang="en-US" sz="800" i="1"/>
              <a:t>Emmanuelle Boumay.</a:t>
            </a:r>
            <a:r>
              <a:rPr lang="en-US" altLang="en-US" sz="800"/>
              <a:t> </a:t>
            </a:r>
          </a:p>
        </p:txBody>
      </p:sp>
      <p:sp>
        <p:nvSpPr>
          <p:cNvPr id="8" name="TextBox 7">
            <a:extLst>
              <a:ext uri="{FF2B5EF4-FFF2-40B4-BE49-F238E27FC236}">
                <a16:creationId xmlns:a16="http://schemas.microsoft.com/office/drawing/2014/main" id="{C715F713-B600-4A1D-9FEB-BAA162CF3E34}"/>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9" name="Picture 2">
            <a:extLst>
              <a:ext uri="{FF2B5EF4-FFF2-40B4-BE49-F238E27FC236}">
                <a16:creationId xmlns:a16="http://schemas.microsoft.com/office/drawing/2014/main" id="{86D0569D-07F9-4DC4-8993-4E9975926C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6" name="Picture 2">
            <a:extLst>
              <a:ext uri="{FF2B5EF4-FFF2-40B4-BE49-F238E27FC236}">
                <a16:creationId xmlns:a16="http://schemas.microsoft.com/office/drawing/2014/main" id="{88B0D563-C01E-4A51-90C5-9A20B618F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EBB032C6-F491-4CB2-9823-D863390A4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729CA82-3629-4F10-9D28-BA26E5736A2C}"/>
              </a:ext>
            </a:extLst>
          </p:cNvPr>
          <p:cNvPicPr>
            <a:picLocks noChangeAspect="1"/>
          </p:cNvPicPr>
          <p:nvPr/>
        </p:nvPicPr>
        <p:blipFill>
          <a:blip r:embed="rId5"/>
          <a:stretch>
            <a:fillRect/>
          </a:stretch>
        </p:blipFill>
        <p:spPr>
          <a:xfrm>
            <a:off x="3335179" y="1980229"/>
            <a:ext cx="2473638" cy="3229471"/>
          </a:xfrm>
          <a:prstGeom prst="rect">
            <a:avLst/>
          </a:prstGeom>
        </p:spPr>
      </p:pic>
      <p:sp>
        <p:nvSpPr>
          <p:cNvPr id="3" name="TextBox 2">
            <a:extLst>
              <a:ext uri="{FF2B5EF4-FFF2-40B4-BE49-F238E27FC236}">
                <a16:creationId xmlns:a16="http://schemas.microsoft.com/office/drawing/2014/main" id="{62504E7A-F905-4DCE-AB98-72C6531DFDDB}"/>
              </a:ext>
            </a:extLst>
          </p:cNvPr>
          <p:cNvSpPr txBox="1"/>
          <p:nvPr/>
        </p:nvSpPr>
        <p:spPr>
          <a:xfrm>
            <a:off x="-1" y="512530"/>
            <a:ext cx="9143999" cy="769441"/>
          </a:xfrm>
          <a:prstGeom prst="rect">
            <a:avLst/>
          </a:prstGeom>
          <a:noFill/>
        </p:spPr>
        <p:txBody>
          <a:bodyPr wrap="square" rtlCol="0">
            <a:spAutoFit/>
          </a:bodyPr>
          <a:lstStyle/>
          <a:p>
            <a:r>
              <a:rPr lang="en-GB" sz="2200" dirty="0"/>
              <a:t>Use the information from the ‘patterns of conflict today’ sheet to design and create your own map illustrating the pattern of conflict in the world today.</a:t>
            </a:r>
          </a:p>
        </p:txBody>
      </p:sp>
      <p:grpSp>
        <p:nvGrpSpPr>
          <p:cNvPr id="5" name="Group 4">
            <a:extLst>
              <a:ext uri="{FF2B5EF4-FFF2-40B4-BE49-F238E27FC236}">
                <a16:creationId xmlns:a16="http://schemas.microsoft.com/office/drawing/2014/main" id="{6F34BF9D-08B3-478C-A1EC-9ECF0B4DAAE2}"/>
              </a:ext>
            </a:extLst>
          </p:cNvPr>
          <p:cNvGrpSpPr/>
          <p:nvPr/>
        </p:nvGrpSpPr>
        <p:grpSpPr>
          <a:xfrm>
            <a:off x="1388212" y="5508043"/>
            <a:ext cx="6367576" cy="1175147"/>
            <a:chOff x="1155895" y="5508043"/>
            <a:chExt cx="6367576" cy="1175147"/>
          </a:xfrm>
        </p:grpSpPr>
        <p:pic>
          <p:nvPicPr>
            <p:cNvPr id="8" name="Picture 2" descr="Choropleth Maps - A Guide to Data Classification - GIS Geography">
              <a:extLst>
                <a:ext uri="{FF2B5EF4-FFF2-40B4-BE49-F238E27FC236}">
                  <a16:creationId xmlns:a16="http://schemas.microsoft.com/office/drawing/2014/main" id="{B057377B-91A9-486D-83F2-4A9DB38059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5895" y="5810786"/>
              <a:ext cx="1729557" cy="858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ating a Proportional Symbol map in QGIS 2.18 - Learn GIS">
              <a:extLst>
                <a:ext uri="{FF2B5EF4-FFF2-40B4-BE49-F238E27FC236}">
                  <a16:creationId xmlns:a16="http://schemas.microsoft.com/office/drawing/2014/main" id="{88A6D136-B3D3-486A-AB3B-BB37502DCB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6003" y="5810786"/>
              <a:ext cx="763353" cy="872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World Map with Bar Chart">
              <a:extLst>
                <a:ext uri="{FF2B5EF4-FFF2-40B4-BE49-F238E27FC236}">
                  <a16:creationId xmlns:a16="http://schemas.microsoft.com/office/drawing/2014/main" id="{66F5E273-CFCC-4AB6-94FA-C267BA8A5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196" y="5752834"/>
              <a:ext cx="1666751" cy="8724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16. Mapping Rates and Densities | The Nature of Geographic Information">
              <a:extLst>
                <a:ext uri="{FF2B5EF4-FFF2-40B4-BE49-F238E27FC236}">
                  <a16:creationId xmlns:a16="http://schemas.microsoft.com/office/drawing/2014/main" id="{5122D956-BEE9-4835-A4C8-574F913E7B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8217" y="5508043"/>
              <a:ext cx="1525254" cy="11615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093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6" name="Picture 2">
            <a:extLst>
              <a:ext uri="{FF2B5EF4-FFF2-40B4-BE49-F238E27FC236}">
                <a16:creationId xmlns:a16="http://schemas.microsoft.com/office/drawing/2014/main" id="{88B0D563-C01E-4A51-90C5-9A20B618F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EBB032C6-F491-4CB2-9823-D863390A4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2504E7A-F905-4DCE-AB98-72C6531DFDDB}"/>
              </a:ext>
            </a:extLst>
          </p:cNvPr>
          <p:cNvSpPr txBox="1"/>
          <p:nvPr/>
        </p:nvSpPr>
        <p:spPr>
          <a:xfrm>
            <a:off x="-1" y="512530"/>
            <a:ext cx="9143999" cy="430887"/>
          </a:xfrm>
          <a:prstGeom prst="rect">
            <a:avLst/>
          </a:prstGeom>
          <a:noFill/>
        </p:spPr>
        <p:txBody>
          <a:bodyPr wrap="square" rtlCol="0">
            <a:spAutoFit/>
          </a:bodyPr>
          <a:lstStyle/>
          <a:p>
            <a:r>
              <a:rPr lang="en-GB" sz="2200" b="1" dirty="0"/>
              <a:t>Describe the pattern of conflict in the world today as shown on your map</a:t>
            </a:r>
          </a:p>
        </p:txBody>
      </p:sp>
      <p:pic>
        <p:nvPicPr>
          <p:cNvPr id="12" name="Picture 6" descr="Recycle bin outline icon trash can linear symbol Vector Image">
            <a:extLst>
              <a:ext uri="{FF2B5EF4-FFF2-40B4-BE49-F238E27FC236}">
                <a16:creationId xmlns:a16="http://schemas.microsoft.com/office/drawing/2014/main" id="{EE37B962-A147-4DC9-A6FE-56CF1080EB1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0576" t="10583" r="20730" b="18467"/>
          <a:stretch/>
        </p:blipFill>
        <p:spPr bwMode="auto">
          <a:xfrm>
            <a:off x="97042" y="943417"/>
            <a:ext cx="626723" cy="8181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4EEF9D6-606E-46D8-B7D5-6F81ACFF01A9}"/>
              </a:ext>
            </a:extLst>
          </p:cNvPr>
          <p:cNvSpPr txBox="1"/>
          <p:nvPr/>
        </p:nvSpPr>
        <p:spPr>
          <a:xfrm>
            <a:off x="723766" y="943417"/>
            <a:ext cx="8420232" cy="5447645"/>
          </a:xfrm>
          <a:prstGeom prst="rect">
            <a:avLst/>
          </a:prstGeom>
          <a:noFill/>
        </p:spPr>
        <p:txBody>
          <a:bodyPr wrap="square" rtlCol="0">
            <a:spAutoFit/>
          </a:bodyPr>
          <a:lstStyle/>
          <a:p>
            <a:r>
              <a:rPr lang="en-GB" sz="2200" b="1" dirty="0"/>
              <a:t>T – trend / pattern  </a:t>
            </a:r>
            <a:r>
              <a:rPr lang="en-GB" sz="2200" dirty="0"/>
              <a:t>- What is the general pattern showing? To use information from your map, such as continents, countries, oceans, compass directions</a:t>
            </a:r>
          </a:p>
          <a:p>
            <a:endParaRPr lang="en-GB" sz="1000" dirty="0"/>
          </a:p>
          <a:p>
            <a:r>
              <a:rPr lang="en-GB" sz="2200" b="1" dirty="0"/>
              <a:t>R- range </a:t>
            </a:r>
            <a:r>
              <a:rPr lang="en-GB" sz="2200" dirty="0"/>
              <a:t>– what is the different between he smallest and highest – this will depend on the data you have used for example – dates or number of people killed</a:t>
            </a:r>
          </a:p>
          <a:p>
            <a:endParaRPr lang="en-GB" sz="1000" dirty="0"/>
          </a:p>
          <a:p>
            <a:r>
              <a:rPr lang="en-GB" sz="2200" b="1" dirty="0"/>
              <a:t>A – </a:t>
            </a:r>
            <a:r>
              <a:rPr lang="en-GB" sz="2200" dirty="0"/>
              <a:t>a</a:t>
            </a:r>
            <a:r>
              <a:rPr lang="en-GB" sz="2200" b="1" dirty="0"/>
              <a:t>nomaly </a:t>
            </a:r>
            <a:r>
              <a:rPr lang="en-GB" sz="2200" dirty="0"/>
              <a:t>– is there a location that does not fit the normal pattern – an outlier</a:t>
            </a:r>
          </a:p>
          <a:p>
            <a:endParaRPr lang="en-GB" sz="1000" dirty="0"/>
          </a:p>
          <a:p>
            <a:r>
              <a:rPr lang="en-GB" sz="2200" b="1" dirty="0"/>
              <a:t>S – smallest</a:t>
            </a:r>
            <a:r>
              <a:rPr lang="en-GB" sz="2200" dirty="0"/>
              <a:t> – what is your smallest data – this will depend on the data you have displayed – for example the earliest year or the conflict with the smallest number of deaths</a:t>
            </a:r>
          </a:p>
          <a:p>
            <a:endParaRPr lang="en-GB" sz="1000" dirty="0"/>
          </a:p>
          <a:p>
            <a:r>
              <a:rPr lang="en-GB" sz="2200" b="1" dirty="0"/>
              <a:t>H – highest </a:t>
            </a:r>
            <a:r>
              <a:rPr lang="en-GB" sz="2200" dirty="0"/>
              <a:t>– what is your highest data – this will depend on the data you have displayed – for example the latest year or the conflict with the highest number of deaths</a:t>
            </a:r>
          </a:p>
        </p:txBody>
      </p:sp>
    </p:spTree>
    <p:extLst>
      <p:ext uri="{BB962C8B-B14F-4D97-AF65-F5344CB8AC3E}">
        <p14:creationId xmlns:p14="http://schemas.microsoft.com/office/powerpoint/2010/main" val="142827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p:cNvSpPr txBox="1"/>
          <p:nvPr/>
        </p:nvSpPr>
        <p:spPr>
          <a:xfrm>
            <a:off x="1201993" y="1407848"/>
            <a:ext cx="6740013" cy="3046988"/>
          </a:xfrm>
          <a:prstGeom prst="rect">
            <a:avLst/>
          </a:prstGeom>
          <a:noFill/>
        </p:spPr>
        <p:txBody>
          <a:bodyPr wrap="square" rtlCol="0">
            <a:spAutoFit/>
          </a:bodyPr>
          <a:lstStyle/>
          <a:p>
            <a:r>
              <a:rPr lang="en-GB" sz="4800" dirty="0">
                <a:solidFill>
                  <a:schemeClr val="bg1"/>
                </a:solidFill>
              </a:rPr>
              <a:t>Pattern of conflict data – printed in the office, please return as soon as you have finished </a:t>
            </a:r>
            <a:r>
              <a:rPr lang="en-GB" sz="4800">
                <a:solidFill>
                  <a:schemeClr val="bg1"/>
                </a:solidFill>
              </a:rPr>
              <a:t>with it</a:t>
            </a:r>
            <a:endParaRPr lang="en-GB" sz="4800" dirty="0">
              <a:solidFill>
                <a:schemeClr val="bg1"/>
              </a:solidFill>
            </a:endParaRPr>
          </a:p>
        </p:txBody>
      </p:sp>
    </p:spTree>
    <p:extLst>
      <p:ext uri="{BB962C8B-B14F-4D97-AF65-F5344CB8AC3E}">
        <p14:creationId xmlns:p14="http://schemas.microsoft.com/office/powerpoint/2010/main" val="370073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
            <a:extLst>
              <a:ext uri="{FF2B5EF4-FFF2-40B4-BE49-F238E27FC236}">
                <a16:creationId xmlns:a16="http://schemas.microsoft.com/office/drawing/2014/main" id="{A252814D-E0D5-E34C-8604-933752B84709}"/>
              </a:ext>
            </a:extLst>
          </p:cNvPr>
          <p:cNvSpPr txBox="1">
            <a:spLocks noChangeArrowheads="1"/>
          </p:cNvSpPr>
          <p:nvPr/>
        </p:nvSpPr>
        <p:spPr bwMode="auto">
          <a:xfrm>
            <a:off x="1087693" y="508662"/>
            <a:ext cx="6968613" cy="415498"/>
          </a:xfrm>
          <a:prstGeom prst="rect">
            <a:avLst/>
          </a:prstGeom>
          <a:solidFill>
            <a:schemeClr val="accent4">
              <a:lumMod val="40000"/>
              <a:lumOff val="60000"/>
            </a:schemeClr>
          </a:solidFill>
          <a:ln w="19050">
            <a:solidFill>
              <a:schemeClr val="accent4">
                <a:lumMod val="40000"/>
                <a:lumOff val="60000"/>
              </a:schemeClr>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2100" b="1" u="sng" dirty="0">
                <a:latin typeface="+mn-lt"/>
              </a:rPr>
              <a:t>Enquiry Question: How does Geography influence conflict?</a:t>
            </a:r>
          </a:p>
        </p:txBody>
      </p:sp>
      <p:sp>
        <p:nvSpPr>
          <p:cNvPr id="17" name="TextBox 16"/>
          <p:cNvSpPr txBox="1"/>
          <p:nvPr/>
        </p:nvSpPr>
        <p:spPr>
          <a:xfrm>
            <a:off x="0" y="0"/>
            <a:ext cx="9144000" cy="430887"/>
          </a:xfrm>
          <a:prstGeom prst="rect">
            <a:avLst/>
          </a:prstGeom>
          <a:solidFill>
            <a:srgbClr val="FFFF00"/>
          </a:solidFill>
          <a:ln>
            <a:solidFill>
              <a:srgbClr val="FFFF00"/>
            </a:solidFill>
          </a:ln>
        </p:spPr>
        <p:txBody>
          <a:bodyPr wrap="square" rtlCol="0">
            <a:spAutoFit/>
          </a:bodyPr>
          <a:lstStyle/>
          <a:p>
            <a:pPr algn="ctr"/>
            <a:r>
              <a:rPr lang="en-GB" sz="2200" b="1" dirty="0"/>
              <a:t>?</a:t>
            </a:r>
          </a:p>
        </p:txBody>
      </p:sp>
      <p:sp>
        <p:nvSpPr>
          <p:cNvPr id="22" name="Content Placeholder 3"/>
          <p:cNvSpPr txBox="1">
            <a:spLocks/>
          </p:cNvSpPr>
          <p:nvPr/>
        </p:nvSpPr>
        <p:spPr>
          <a:xfrm>
            <a:off x="124689" y="1320514"/>
            <a:ext cx="8894620" cy="2497438"/>
          </a:xfrm>
          <a:prstGeom prst="rect">
            <a:avLst/>
          </a:prstGeom>
          <a:solidFill>
            <a:srgbClr val="8BE1FF"/>
          </a:solidFill>
          <a:ln>
            <a:solidFill>
              <a:schemeClr val="tx1"/>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b="1" dirty="0">
                <a:solidFill>
                  <a:srgbClr val="000099"/>
                </a:solidFill>
                <a:latin typeface="Trebuchet MS" panose="020B0603020202020204" pitchFamily="34" charset="0"/>
              </a:rPr>
              <a:t>Success criteria</a:t>
            </a:r>
          </a:p>
          <a:p>
            <a:pPr marL="0" indent="0">
              <a:buNone/>
              <a:defRPr/>
            </a:pPr>
            <a:r>
              <a:rPr lang="en-GB" altLang="en-US" sz="2400" b="1" dirty="0">
                <a:solidFill>
                  <a:srgbClr val="000099"/>
                </a:solidFill>
                <a:latin typeface="Trebuchet MS" panose="020B0603020202020204" pitchFamily="34" charset="0"/>
              </a:rPr>
              <a:t>To be able to define conflict</a:t>
            </a:r>
          </a:p>
          <a:p>
            <a:pPr marL="0" indent="0">
              <a:buNone/>
              <a:defRPr/>
            </a:pPr>
            <a:endParaRPr lang="en-GB" altLang="en-US" sz="2400" b="1" dirty="0">
              <a:solidFill>
                <a:srgbClr val="000099"/>
              </a:solidFill>
              <a:latin typeface="Trebuchet MS" panose="020B0603020202020204" pitchFamily="34" charset="0"/>
            </a:endParaRPr>
          </a:p>
          <a:p>
            <a:pPr marL="0" indent="0">
              <a:buNone/>
              <a:defRPr/>
            </a:pPr>
            <a:r>
              <a:rPr lang="en-GB" altLang="en-US" sz="2400" b="1" dirty="0">
                <a:solidFill>
                  <a:srgbClr val="000099"/>
                </a:solidFill>
                <a:latin typeface="Trebuchet MS" panose="020B0603020202020204" pitchFamily="34" charset="0"/>
              </a:rPr>
              <a:t>To be able to</a:t>
            </a:r>
          </a:p>
        </p:txBody>
      </p:sp>
      <p:graphicFrame>
        <p:nvGraphicFramePr>
          <p:cNvPr id="23" name="Table 22"/>
          <p:cNvGraphicFramePr>
            <a:graphicFrameLocks noGrp="1"/>
          </p:cNvGraphicFramePr>
          <p:nvPr>
            <p:extLst>
              <p:ext uri="{D42A27DB-BD31-4B8C-83A1-F6EECF244321}">
                <p14:modId xmlns:p14="http://schemas.microsoft.com/office/powerpoint/2010/main" val="3098935086"/>
              </p:ext>
            </p:extLst>
          </p:nvPr>
        </p:nvGraphicFramePr>
        <p:xfrm>
          <a:off x="2810429" y="4613561"/>
          <a:ext cx="3523139" cy="1801392"/>
        </p:xfrm>
        <a:graphic>
          <a:graphicData uri="http://schemas.openxmlformats.org/drawingml/2006/table">
            <a:tbl>
              <a:tblPr firstRow="1" firstCol="1" bandRow="1"/>
              <a:tblGrid>
                <a:gridCol w="3523139">
                  <a:extLst>
                    <a:ext uri="{9D8B030D-6E8A-4147-A177-3AD203B41FA5}">
                      <a16:colId xmlns:a16="http://schemas.microsoft.com/office/drawing/2014/main" val="20000"/>
                    </a:ext>
                  </a:extLst>
                </a:gridCol>
              </a:tblGrid>
              <a:tr h="10603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3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C0"/>
                    </a:solidFill>
                  </a:tcPr>
                </a:tc>
                <a:extLst>
                  <a:ext uri="{0D108BD9-81ED-4DB2-BD59-A6C34878D82A}">
                    <a16:rowId xmlns:a16="http://schemas.microsoft.com/office/drawing/2014/main" val="10001"/>
                  </a:ext>
                </a:extLst>
              </a:tr>
              <a:tr h="592946">
                <a:tc>
                  <a:txBody>
                    <a:bodyPr/>
                    <a:lstStyle/>
                    <a:p>
                      <a:pPr algn="l" fontAlgn="ctr"/>
                      <a:r>
                        <a:rPr lang="en-GB" sz="2400" b="1" i="0" u="none" strike="noStrike" dirty="0">
                          <a:solidFill>
                            <a:srgbClr val="000000"/>
                          </a:solidFill>
                          <a:effectLst/>
                          <a:latin typeface="Calibri" panose="020F0502020204030204" pitchFamily="34" charset="0"/>
                        </a:rPr>
                        <a:t>AO5: To be able to communicate well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C0"/>
                    </a:solid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38245213-BC3D-4C5D-BD96-2CD5D3E3C4CE}"/>
              </a:ext>
            </a:extLst>
          </p:cNvPr>
          <p:cNvSpPr txBox="1"/>
          <p:nvPr/>
        </p:nvSpPr>
        <p:spPr>
          <a:xfrm>
            <a:off x="1001069" y="6560967"/>
            <a:ext cx="6400800" cy="215444"/>
          </a:xfrm>
          <a:prstGeom prst="rect">
            <a:avLst/>
          </a:prstGeom>
          <a:noFill/>
        </p:spPr>
        <p:txBody>
          <a:bodyPr wrap="square" rtlCol="0">
            <a:spAutoFit/>
          </a:bodyPr>
          <a:lstStyle/>
          <a:p>
            <a:r>
              <a:rPr lang="en-GB" sz="800" dirty="0"/>
              <a:t>Resources throughout this unit are from Teach it Geography, Connections, Hodder and various other places.</a:t>
            </a:r>
          </a:p>
        </p:txBody>
      </p:sp>
      <p:pic>
        <p:nvPicPr>
          <p:cNvPr id="7" name="Picture 2">
            <a:extLst>
              <a:ext uri="{FF2B5EF4-FFF2-40B4-BE49-F238E27FC236}">
                <a16:creationId xmlns:a16="http://schemas.microsoft.com/office/drawing/2014/main" id="{B2FCCA40-A2D9-4073-80AD-8E3CEB435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D1DDED50-62E1-4721-95F6-94378A578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64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12" name="Picture 2">
            <a:extLst>
              <a:ext uri="{FF2B5EF4-FFF2-40B4-BE49-F238E27FC236}">
                <a16:creationId xmlns:a16="http://schemas.microsoft.com/office/drawing/2014/main" id="{3CE357BD-715E-419E-A806-AD8BD94454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832CCA5-6A4B-4A91-AD7C-61EC4B931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200" y="6366080"/>
            <a:ext cx="800101" cy="4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4 Dry Wipe Magnetic Mini Office Whiteboard Notice Memo White ...">
            <a:extLst>
              <a:ext uri="{FF2B5EF4-FFF2-40B4-BE49-F238E27FC236}">
                <a16:creationId xmlns:a16="http://schemas.microsoft.com/office/drawing/2014/main" id="{B7377055-D85A-4EEB-B344-6DC462CF077C}"/>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752" t="15751" r="13514" b="19851"/>
          <a:stretch/>
        </p:blipFill>
        <p:spPr bwMode="auto">
          <a:xfrm>
            <a:off x="7643103" y="546320"/>
            <a:ext cx="1382321" cy="1040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865074-EE4F-495A-8313-B69C97543FD8}"/>
              </a:ext>
            </a:extLst>
          </p:cNvPr>
          <p:cNvSpPr txBox="1"/>
          <p:nvPr/>
        </p:nvSpPr>
        <p:spPr>
          <a:xfrm>
            <a:off x="95221" y="597647"/>
            <a:ext cx="7465014" cy="1785104"/>
          </a:xfrm>
          <a:prstGeom prst="rect">
            <a:avLst/>
          </a:prstGeom>
          <a:noFill/>
        </p:spPr>
        <p:txBody>
          <a:bodyPr wrap="square" rtlCol="0">
            <a:spAutoFit/>
          </a:bodyPr>
          <a:lstStyle/>
          <a:p>
            <a:r>
              <a:rPr lang="en-GB" sz="2200" dirty="0"/>
              <a:t>Can you write your own definitions for the following terms:</a:t>
            </a:r>
          </a:p>
          <a:p>
            <a:pPr marL="342900" indent="-342900">
              <a:buFont typeface="Arial" panose="020B0604020202020204" pitchFamily="34" charset="0"/>
              <a:buChar char="•"/>
            </a:pPr>
            <a:r>
              <a:rPr lang="en-GB" sz="2200" dirty="0"/>
              <a:t>Conflict</a:t>
            </a:r>
          </a:p>
          <a:p>
            <a:pPr marL="342900" indent="-342900">
              <a:buFont typeface="Arial" panose="020B0604020202020204" pitchFamily="34" charset="0"/>
              <a:buChar char="•"/>
            </a:pPr>
            <a:r>
              <a:rPr lang="en-GB" sz="2200" dirty="0"/>
              <a:t>War</a:t>
            </a:r>
          </a:p>
          <a:p>
            <a:endParaRPr lang="en-GB" sz="2200" dirty="0"/>
          </a:p>
          <a:p>
            <a:endParaRPr lang="en-GB" sz="2200" dirty="0"/>
          </a:p>
        </p:txBody>
      </p:sp>
    </p:spTree>
    <p:extLst>
      <p:ext uri="{BB962C8B-B14F-4D97-AF65-F5344CB8AC3E}">
        <p14:creationId xmlns:p14="http://schemas.microsoft.com/office/powerpoint/2010/main" val="184365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a:extLst>
              <a:ext uri="{FF2B5EF4-FFF2-40B4-BE49-F238E27FC236}">
                <a16:creationId xmlns:a16="http://schemas.microsoft.com/office/drawing/2014/main" id="{EAEFD64D-7FA1-49CA-94B2-1D40DF35B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805488"/>
            <a:ext cx="1619250" cy="901700"/>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a:extLst>
              <a:ext uri="{FF2B5EF4-FFF2-40B4-BE49-F238E27FC236}">
                <a16:creationId xmlns:a16="http://schemas.microsoft.com/office/drawing/2014/main" id="{793D5AEE-E343-4EA9-BFB9-484D860EA455}"/>
              </a:ext>
            </a:extLst>
          </p:cNvPr>
          <p:cNvSpPr txBox="1">
            <a:spLocks noChangeArrowheads="1"/>
          </p:cNvSpPr>
          <p:nvPr/>
        </p:nvSpPr>
        <p:spPr bwMode="auto">
          <a:xfrm>
            <a:off x="105265" y="2984501"/>
            <a:ext cx="8933471"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200" dirty="0"/>
              <a:t>War is…</a:t>
            </a:r>
          </a:p>
          <a:p>
            <a:pPr>
              <a:spcBef>
                <a:spcPct val="50000"/>
              </a:spcBef>
            </a:pPr>
            <a:r>
              <a:rPr lang="en-GB" altLang="en-US" sz="2200" dirty="0"/>
              <a:t>A conflict among political groups involving hostilities of considerable duration and magnitude.</a:t>
            </a:r>
          </a:p>
          <a:p>
            <a:pPr>
              <a:spcBef>
                <a:spcPct val="50000"/>
              </a:spcBef>
            </a:pPr>
            <a:r>
              <a:rPr lang="en-GB" altLang="en-US" sz="1000" dirty="0"/>
              <a:t>Source: </a:t>
            </a:r>
            <a:r>
              <a:rPr lang="en-GB" altLang="en-US" sz="1000" dirty="0">
                <a:hlinkClick r:id="rId4"/>
              </a:rPr>
              <a:t>http://www.britannica.com/</a:t>
            </a:r>
            <a:r>
              <a:rPr lang="en-GB" altLang="en-US" sz="1000" dirty="0"/>
              <a:t> </a:t>
            </a:r>
          </a:p>
        </p:txBody>
      </p:sp>
      <p:sp>
        <p:nvSpPr>
          <p:cNvPr id="2055" name="Text Box 7">
            <a:extLst>
              <a:ext uri="{FF2B5EF4-FFF2-40B4-BE49-F238E27FC236}">
                <a16:creationId xmlns:a16="http://schemas.microsoft.com/office/drawing/2014/main" id="{449B0631-52E2-4B31-B315-9BEF91C3EFD8}"/>
              </a:ext>
            </a:extLst>
          </p:cNvPr>
          <p:cNvSpPr txBox="1">
            <a:spLocks noChangeArrowheads="1"/>
          </p:cNvSpPr>
          <p:nvPr/>
        </p:nvSpPr>
        <p:spPr bwMode="auto">
          <a:xfrm>
            <a:off x="114113" y="553291"/>
            <a:ext cx="891577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200" dirty="0"/>
              <a:t>Conflict is…</a:t>
            </a:r>
          </a:p>
          <a:p>
            <a:pPr>
              <a:spcBef>
                <a:spcPct val="50000"/>
              </a:spcBef>
            </a:pPr>
            <a:r>
              <a:rPr lang="en-GB" altLang="en-US" sz="2200" dirty="0"/>
              <a:t>Conflict is a state of discord caused by the actual or perceived opposition of needs, values and interests. </a:t>
            </a:r>
          </a:p>
          <a:p>
            <a:pPr>
              <a:spcBef>
                <a:spcPct val="50000"/>
              </a:spcBef>
            </a:pPr>
            <a:r>
              <a:rPr lang="en-GB" altLang="en-US" sz="1000" dirty="0"/>
              <a:t>Source: </a:t>
            </a:r>
            <a:r>
              <a:rPr lang="en-GB" altLang="en-US" sz="1000" dirty="0">
                <a:hlinkClick r:id="rId5"/>
              </a:rPr>
              <a:t>http://en.wikipedia.org/wiki/Conflict</a:t>
            </a:r>
            <a:r>
              <a:rPr lang="en-GB" altLang="en-US" sz="1000" dirty="0"/>
              <a:t> </a:t>
            </a:r>
          </a:p>
        </p:txBody>
      </p:sp>
      <p:sp>
        <p:nvSpPr>
          <p:cNvPr id="2059" name="Text Box 11">
            <a:extLst>
              <a:ext uri="{FF2B5EF4-FFF2-40B4-BE49-F238E27FC236}">
                <a16:creationId xmlns:a16="http://schemas.microsoft.com/office/drawing/2014/main" id="{7B9207DB-5F8B-4FD4-B78F-DDA8AC6C288A}"/>
              </a:ext>
            </a:extLst>
          </p:cNvPr>
          <p:cNvSpPr txBox="1">
            <a:spLocks noChangeArrowheads="1"/>
          </p:cNvSpPr>
          <p:nvPr/>
        </p:nvSpPr>
        <p:spPr bwMode="auto">
          <a:xfrm>
            <a:off x="3852863" y="6615113"/>
            <a:ext cx="52562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U.S. Air Force photo by Staff Sgt. Dennis J. Henry Jr. </a:t>
            </a:r>
            <a:r>
              <a:rPr lang="en-GB" altLang="en-US" sz="800"/>
              <a:t>and licensed for reuse under Creative Commons Licence. </a:t>
            </a:r>
            <a:endParaRPr lang="en-US" altLang="en-US" sz="800"/>
          </a:p>
        </p:txBody>
      </p:sp>
      <p:sp>
        <p:nvSpPr>
          <p:cNvPr id="7" name="TextBox 6">
            <a:extLst>
              <a:ext uri="{FF2B5EF4-FFF2-40B4-BE49-F238E27FC236}">
                <a16:creationId xmlns:a16="http://schemas.microsoft.com/office/drawing/2014/main" id="{55F0EE0B-94BF-439E-ABF1-363DF789913F}"/>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Feedback </a:t>
            </a:r>
          </a:p>
        </p:txBody>
      </p:sp>
      <p:sp>
        <p:nvSpPr>
          <p:cNvPr id="2" name="TextBox 1">
            <a:extLst>
              <a:ext uri="{FF2B5EF4-FFF2-40B4-BE49-F238E27FC236}">
                <a16:creationId xmlns:a16="http://schemas.microsoft.com/office/drawing/2014/main" id="{F770965B-8D38-43AF-AC1B-FB72930CA223}"/>
              </a:ext>
            </a:extLst>
          </p:cNvPr>
          <p:cNvSpPr txBox="1"/>
          <p:nvPr/>
        </p:nvSpPr>
        <p:spPr>
          <a:xfrm>
            <a:off x="2460727" y="5200267"/>
            <a:ext cx="4222547" cy="430887"/>
          </a:xfrm>
          <a:prstGeom prst="rect">
            <a:avLst/>
          </a:prstGeom>
          <a:noFill/>
        </p:spPr>
        <p:txBody>
          <a:bodyPr wrap="square" rtlCol="0">
            <a:spAutoFit/>
          </a:bodyPr>
          <a:lstStyle/>
          <a:p>
            <a:r>
              <a:rPr lang="en-GB" sz="2200" dirty="0"/>
              <a:t>Do these differ to your definitions?</a:t>
            </a:r>
          </a:p>
        </p:txBody>
      </p:sp>
      <p:pic>
        <p:nvPicPr>
          <p:cNvPr id="10" name="Picture 2">
            <a:extLst>
              <a:ext uri="{FF2B5EF4-FFF2-40B4-BE49-F238E27FC236}">
                <a16:creationId xmlns:a16="http://schemas.microsoft.com/office/drawing/2014/main" id="{2EC741EE-7A8C-4825-87F5-4A28EC64B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0-#ppt_w/2"/>
                                          </p:val>
                                        </p:tav>
                                        <p:tav tm="100000">
                                          <p:val>
                                            <p:strVal val="#ppt_x"/>
                                          </p:val>
                                        </p:tav>
                                      </p:tavLst>
                                    </p:anim>
                                    <p:anim calcmode="lin" valueType="num">
                                      <p:cBhvr additive="base">
                                        <p:cTn id="8"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B6A9EE5C-B85F-4592-A1BE-8F06B6DFB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805488"/>
            <a:ext cx="1619250" cy="90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AF4354-7BFC-44E6-BC1E-3FA254A8D5E0}"/>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Input</a:t>
            </a:r>
          </a:p>
        </p:txBody>
      </p:sp>
      <p:pic>
        <p:nvPicPr>
          <p:cNvPr id="5" name="Picture 2">
            <a:extLst>
              <a:ext uri="{FF2B5EF4-FFF2-40B4-BE49-F238E27FC236}">
                <a16:creationId xmlns:a16="http://schemas.microsoft.com/office/drawing/2014/main" id="{748C8D10-1C7E-463A-BAB3-B57B4147C0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6826C4D-9E7B-4BD5-A0B1-94673C2BAE4F}"/>
              </a:ext>
            </a:extLst>
          </p:cNvPr>
          <p:cNvSpPr txBox="1"/>
          <p:nvPr/>
        </p:nvSpPr>
        <p:spPr>
          <a:xfrm>
            <a:off x="97041" y="563998"/>
            <a:ext cx="8959595" cy="3477875"/>
          </a:xfrm>
          <a:prstGeom prst="rect">
            <a:avLst/>
          </a:prstGeom>
          <a:noFill/>
        </p:spPr>
        <p:txBody>
          <a:bodyPr wrap="square" rtlCol="0">
            <a:spAutoFit/>
          </a:bodyPr>
          <a:lstStyle/>
          <a:p>
            <a:r>
              <a:rPr lang="en-GB" sz="2200" dirty="0"/>
              <a:t>We are going to investigate the topical issue of conflict, a concept that can be has challenges because its not simple and everyone has an </a:t>
            </a:r>
            <a:r>
              <a:rPr lang="en-GB" sz="2200" dirty="0" err="1"/>
              <a:t>opnion</a:t>
            </a:r>
            <a:r>
              <a:rPr lang="en-GB" sz="2200" dirty="0"/>
              <a:t> as to the causes of conflict.</a:t>
            </a:r>
          </a:p>
          <a:p>
            <a:endParaRPr lang="en-GB" sz="2200" dirty="0"/>
          </a:p>
          <a:p>
            <a:endParaRPr lang="en-GB" sz="2200" dirty="0"/>
          </a:p>
          <a:p>
            <a:r>
              <a:rPr lang="en-GB" sz="2200" dirty="0"/>
              <a:t>We are going to focus on the enquiry question “how does Geography influence conflict?” Through studying historical and contemporary conflicts on a range of scales in order for you to be able to discuss this enquiry question further and maybe come up with an answer ……. Or not! Just more question….! Who knows!  </a:t>
            </a:r>
          </a:p>
        </p:txBody>
      </p:sp>
    </p:spTree>
    <p:extLst>
      <p:ext uri="{BB962C8B-B14F-4D97-AF65-F5344CB8AC3E}">
        <p14:creationId xmlns:p14="http://schemas.microsoft.com/office/powerpoint/2010/main" val="352689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B6A9EE5C-B85F-4592-A1BE-8F06B6DFB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805488"/>
            <a:ext cx="1619250" cy="90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AF4354-7BFC-44E6-BC1E-3FA254A8D5E0}"/>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 </a:t>
            </a:r>
          </a:p>
        </p:txBody>
      </p:sp>
      <p:pic>
        <p:nvPicPr>
          <p:cNvPr id="5" name="Picture 2">
            <a:extLst>
              <a:ext uri="{FF2B5EF4-FFF2-40B4-BE49-F238E27FC236}">
                <a16:creationId xmlns:a16="http://schemas.microsoft.com/office/drawing/2014/main" id="{748C8D10-1C7E-463A-BAB3-B57B4147C0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DDA8B5-5757-405F-9384-89E1BCF8DB38}"/>
              </a:ext>
            </a:extLst>
          </p:cNvPr>
          <p:cNvPicPr>
            <a:picLocks noChangeAspect="1"/>
          </p:cNvPicPr>
          <p:nvPr/>
        </p:nvPicPr>
        <p:blipFill rotWithShape="1">
          <a:blip r:embed="rId5"/>
          <a:srcRect l="7452" t="5698" r="7389" b="16668"/>
          <a:stretch/>
        </p:blipFill>
        <p:spPr>
          <a:xfrm>
            <a:off x="2192350" y="3959921"/>
            <a:ext cx="4202626" cy="2747267"/>
          </a:xfrm>
          <a:prstGeom prst="rect">
            <a:avLst/>
          </a:prstGeom>
        </p:spPr>
      </p:pic>
      <p:sp>
        <p:nvSpPr>
          <p:cNvPr id="6" name="TextBox 5">
            <a:extLst>
              <a:ext uri="{FF2B5EF4-FFF2-40B4-BE49-F238E27FC236}">
                <a16:creationId xmlns:a16="http://schemas.microsoft.com/office/drawing/2014/main" id="{EBBFB554-CC30-4A9F-BCC7-7F2EAFC542A8}"/>
              </a:ext>
            </a:extLst>
          </p:cNvPr>
          <p:cNvSpPr txBox="1"/>
          <p:nvPr/>
        </p:nvSpPr>
        <p:spPr>
          <a:xfrm>
            <a:off x="34945" y="430887"/>
            <a:ext cx="9074110" cy="4154984"/>
          </a:xfrm>
          <a:prstGeom prst="rect">
            <a:avLst/>
          </a:prstGeom>
          <a:noFill/>
        </p:spPr>
        <p:txBody>
          <a:bodyPr wrap="square" rtlCol="0">
            <a:spAutoFit/>
          </a:bodyPr>
          <a:lstStyle/>
          <a:p>
            <a:r>
              <a:rPr lang="en-GB" sz="2200" dirty="0"/>
              <a:t>On your worksheet you will see the names of some conflicts that have occurred over time.</a:t>
            </a:r>
          </a:p>
          <a:p>
            <a:endParaRPr lang="en-GB" sz="2200" dirty="0"/>
          </a:p>
          <a:p>
            <a:pPr marL="342900" indent="-342900">
              <a:buFont typeface="Arial" panose="020B0604020202020204" pitchFamily="34" charset="0"/>
              <a:buChar char="•"/>
            </a:pPr>
            <a:r>
              <a:rPr lang="en-GB" sz="2200" dirty="0"/>
              <a:t>Put a </a:t>
            </a:r>
            <a:r>
              <a:rPr lang="en-GB" sz="2200" b="1" dirty="0">
                <a:solidFill>
                  <a:srgbClr val="00B050"/>
                </a:solidFill>
              </a:rPr>
              <a:t>green</a:t>
            </a:r>
            <a:r>
              <a:rPr lang="en-GB" sz="2200" dirty="0"/>
              <a:t> circle in the top right hand corner for the conflicts you have heard of</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Put a </a:t>
            </a:r>
            <a:r>
              <a:rPr lang="en-GB" sz="2200" b="1" dirty="0">
                <a:solidFill>
                  <a:srgbClr val="FF0000"/>
                </a:solidFill>
              </a:rPr>
              <a:t>red</a:t>
            </a:r>
            <a:r>
              <a:rPr lang="en-GB" sz="2200" dirty="0"/>
              <a:t> circle in the top right hand corer for the conflicts you have not heard of</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What do you need to add to you worksheet? </a:t>
            </a:r>
          </a:p>
          <a:p>
            <a:r>
              <a:rPr lang="en-GB" sz="2200" b="1" dirty="0">
                <a:solidFill>
                  <a:srgbClr val="7030A0"/>
                </a:solidFill>
              </a:rPr>
              <a:t>	KEY</a:t>
            </a:r>
          </a:p>
          <a:p>
            <a:endParaRPr lang="en-GB" sz="2200" dirty="0"/>
          </a:p>
        </p:txBody>
      </p:sp>
      <p:sp>
        <p:nvSpPr>
          <p:cNvPr id="7" name="Oval 6">
            <a:extLst>
              <a:ext uri="{FF2B5EF4-FFF2-40B4-BE49-F238E27FC236}">
                <a16:creationId xmlns:a16="http://schemas.microsoft.com/office/drawing/2014/main" id="{BC02CF57-446C-42CE-932B-68FA0560AF1E}"/>
              </a:ext>
            </a:extLst>
          </p:cNvPr>
          <p:cNvSpPr/>
          <p:nvPr/>
        </p:nvSpPr>
        <p:spPr>
          <a:xfrm>
            <a:off x="3622655" y="4112422"/>
            <a:ext cx="171789" cy="17254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3BC3873A-3ABD-4361-9C8C-6078D54DA015}"/>
              </a:ext>
            </a:extLst>
          </p:cNvPr>
          <p:cNvSpPr/>
          <p:nvPr/>
        </p:nvSpPr>
        <p:spPr>
          <a:xfrm>
            <a:off x="4340002" y="4112422"/>
            <a:ext cx="171789" cy="1725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100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D47E1-A118-4B1F-ABA0-47B0E1DD6C8A}"/>
              </a:ext>
            </a:extLst>
          </p:cNvPr>
          <p:cNvSpPr/>
          <p:nvPr/>
        </p:nvSpPr>
        <p:spPr>
          <a:xfrm>
            <a:off x="489232" y="1088334"/>
            <a:ext cx="8299491" cy="5262979"/>
          </a:xfrm>
          <a:prstGeom prst="rect">
            <a:avLst/>
          </a:prstGeom>
        </p:spPr>
        <p:txBody>
          <a:bodyPr wrap="square">
            <a:spAutoFit/>
          </a:bodyPr>
          <a:lstStyle/>
          <a:p>
            <a:pPr fontAlgn="base">
              <a:buFont typeface="+mj-lt"/>
              <a:buAutoNum type="arabicPeriod"/>
            </a:pPr>
            <a:r>
              <a:rPr lang="en-GB" sz="1400" dirty="0">
                <a:solidFill>
                  <a:srgbClr val="000000"/>
                </a:solidFill>
                <a:latin typeface="Calibri" panose="020F0502020204030204" pitchFamily="34" charset="0"/>
              </a:rPr>
              <a:t>The Battle of Hastings				- Y7</a:t>
            </a:r>
          </a:p>
          <a:p>
            <a:pPr fontAlgn="base">
              <a:buFont typeface="+mj-lt"/>
              <a:buAutoNum type="arabicPeriod"/>
            </a:pPr>
            <a:r>
              <a:rPr lang="en-GB" sz="1400" dirty="0">
                <a:solidFill>
                  <a:srgbClr val="000000"/>
                </a:solidFill>
                <a:latin typeface="Calibri" panose="020F0502020204030204" pitchFamily="34" charset="0"/>
              </a:rPr>
              <a:t>The Crusades					- Y7</a:t>
            </a:r>
          </a:p>
          <a:p>
            <a:pPr fontAlgn="base">
              <a:buFont typeface="+mj-lt"/>
              <a:buAutoNum type="arabicPeriod"/>
            </a:pPr>
            <a:r>
              <a:rPr lang="en-GB" sz="1400" dirty="0">
                <a:solidFill>
                  <a:srgbClr val="000000"/>
                </a:solidFill>
                <a:latin typeface="Calibri" panose="020F0502020204030204" pitchFamily="34" charset="0"/>
              </a:rPr>
              <a:t>The Hundred Years war				- no</a:t>
            </a:r>
          </a:p>
          <a:p>
            <a:pPr fontAlgn="base">
              <a:buFont typeface="+mj-lt"/>
              <a:buAutoNum type="arabicPeriod"/>
            </a:pPr>
            <a:r>
              <a:rPr lang="en-GB" sz="1400" dirty="0">
                <a:solidFill>
                  <a:srgbClr val="000000"/>
                </a:solidFill>
                <a:latin typeface="Calibri" panose="020F0502020204030204" pitchFamily="34" charset="0"/>
              </a:rPr>
              <a:t>The Wars of the Roses- Tudors		 Y7</a:t>
            </a:r>
          </a:p>
          <a:p>
            <a:pPr fontAlgn="base">
              <a:buFont typeface="+mj-lt"/>
              <a:buAutoNum type="arabicPeriod"/>
            </a:pPr>
            <a:r>
              <a:rPr lang="en-GB" sz="1400" dirty="0">
                <a:solidFill>
                  <a:srgbClr val="000000"/>
                </a:solidFill>
                <a:latin typeface="Calibri" panose="020F0502020204030204" pitchFamily="34" charset="0"/>
              </a:rPr>
              <a:t>English civil war					- Y8</a:t>
            </a:r>
          </a:p>
          <a:p>
            <a:pPr fontAlgn="base">
              <a:buFont typeface="+mj-lt"/>
              <a:buAutoNum type="arabicPeriod"/>
            </a:pPr>
            <a:r>
              <a:rPr lang="en-GB" sz="1400" dirty="0">
                <a:solidFill>
                  <a:srgbClr val="000000"/>
                </a:solidFill>
                <a:latin typeface="Calibri" panose="020F0502020204030204" pitchFamily="34" charset="0"/>
              </a:rPr>
              <a:t>Napoleonic wars- 				briefly in Y7</a:t>
            </a:r>
          </a:p>
          <a:p>
            <a:pPr fontAlgn="base">
              <a:buFont typeface="+mj-lt"/>
              <a:buAutoNum type="arabicPeriod"/>
            </a:pPr>
            <a:r>
              <a:rPr lang="en-GB" sz="1400" dirty="0">
                <a:solidFill>
                  <a:srgbClr val="000000"/>
                </a:solidFill>
                <a:latin typeface="Calibri" panose="020F0502020204030204" pitchFamily="34" charset="0"/>
              </a:rPr>
              <a:t>War of 1812					- no</a:t>
            </a:r>
          </a:p>
          <a:p>
            <a:pPr fontAlgn="base">
              <a:buFont typeface="+mj-lt"/>
              <a:buAutoNum type="arabicPeriod"/>
            </a:pPr>
            <a:r>
              <a:rPr lang="en-GB" sz="1400" dirty="0">
                <a:solidFill>
                  <a:srgbClr val="000000"/>
                </a:solidFill>
                <a:latin typeface="Calibri" panose="020F0502020204030204" pitchFamily="34" charset="0"/>
              </a:rPr>
              <a:t>Spanish civil war					KS4</a:t>
            </a:r>
          </a:p>
          <a:p>
            <a:pPr fontAlgn="base">
              <a:buFont typeface="+mj-lt"/>
              <a:buAutoNum type="arabicPeriod"/>
            </a:pPr>
            <a:r>
              <a:rPr lang="en-GB" sz="1400" dirty="0">
                <a:solidFill>
                  <a:srgbClr val="000000"/>
                </a:solidFill>
                <a:latin typeface="Calibri" panose="020F0502020204030204" pitchFamily="34" charset="0"/>
              </a:rPr>
              <a:t>The opium war 					- Y8</a:t>
            </a:r>
          </a:p>
          <a:p>
            <a:pPr fontAlgn="base">
              <a:buFont typeface="+mj-lt"/>
              <a:buAutoNum type="arabicPeriod"/>
            </a:pPr>
            <a:r>
              <a:rPr lang="en-GB" sz="1400" dirty="0">
                <a:solidFill>
                  <a:srgbClr val="000000"/>
                </a:solidFill>
                <a:latin typeface="Calibri" panose="020F0502020204030204" pitchFamily="34" charset="0"/>
              </a:rPr>
              <a:t>American civil war				- Y8/9</a:t>
            </a:r>
          </a:p>
          <a:p>
            <a:pPr fontAlgn="base">
              <a:buFont typeface="+mj-lt"/>
              <a:buAutoNum type="arabicPeriod"/>
            </a:pPr>
            <a:r>
              <a:rPr lang="en-GB" sz="1400" dirty="0">
                <a:solidFill>
                  <a:srgbClr val="000000"/>
                </a:solidFill>
                <a:latin typeface="Calibri" panose="020F0502020204030204" pitchFamily="34" charset="0"/>
              </a:rPr>
              <a:t>Ten years war					-no</a:t>
            </a:r>
          </a:p>
          <a:p>
            <a:pPr fontAlgn="base">
              <a:buFont typeface="+mj-lt"/>
              <a:buAutoNum type="arabicPeriod"/>
            </a:pPr>
            <a:r>
              <a:rPr lang="en-GB" sz="1400" dirty="0">
                <a:solidFill>
                  <a:srgbClr val="000000"/>
                </a:solidFill>
                <a:latin typeface="Calibri" panose="020F0502020204030204" pitchFamily="34" charset="0"/>
              </a:rPr>
              <a:t>Boer war 					- Y8</a:t>
            </a:r>
          </a:p>
          <a:p>
            <a:pPr fontAlgn="base">
              <a:buFont typeface="+mj-lt"/>
              <a:buAutoNum type="arabicPeriod"/>
            </a:pPr>
            <a:r>
              <a:rPr lang="en-GB" sz="1400" dirty="0">
                <a:solidFill>
                  <a:srgbClr val="000000"/>
                </a:solidFill>
                <a:latin typeface="Calibri" panose="020F0502020204030204" pitchFamily="34" charset="0"/>
              </a:rPr>
              <a:t>World War I 					-Y9</a:t>
            </a:r>
          </a:p>
          <a:p>
            <a:pPr fontAlgn="base">
              <a:buFont typeface="+mj-lt"/>
              <a:buAutoNum type="arabicPeriod"/>
            </a:pPr>
            <a:r>
              <a:rPr lang="en-GB" sz="1400" dirty="0">
                <a:solidFill>
                  <a:srgbClr val="000000"/>
                </a:solidFill>
                <a:latin typeface="Calibri" panose="020F0502020204030204" pitchFamily="34" charset="0"/>
              </a:rPr>
              <a:t>World War II					-Y9</a:t>
            </a:r>
          </a:p>
          <a:p>
            <a:pPr fontAlgn="base">
              <a:buFont typeface="+mj-lt"/>
              <a:buAutoNum type="arabicPeriod"/>
            </a:pPr>
            <a:r>
              <a:rPr lang="en-GB" sz="1400" dirty="0">
                <a:solidFill>
                  <a:srgbClr val="000000"/>
                </a:solidFill>
                <a:latin typeface="Calibri" panose="020F0502020204030204" pitchFamily="34" charset="0"/>
              </a:rPr>
              <a:t>The Vietnam war 				- only in reference to Cold War Y9/Y10</a:t>
            </a:r>
          </a:p>
          <a:p>
            <a:pPr fontAlgn="base">
              <a:buFont typeface="+mj-lt"/>
              <a:buAutoNum type="arabicPeriod"/>
            </a:pPr>
            <a:r>
              <a:rPr lang="en-GB" sz="1400" dirty="0">
                <a:solidFill>
                  <a:srgbClr val="000000"/>
                </a:solidFill>
                <a:latin typeface="Calibri" panose="020F0502020204030204" pitchFamily="34" charset="0"/>
              </a:rPr>
              <a:t>Bay of Pigs invasion				- Cold War </a:t>
            </a:r>
            <a:r>
              <a:rPr lang="en-GB" sz="1400" dirty="0" err="1">
                <a:solidFill>
                  <a:srgbClr val="000000"/>
                </a:solidFill>
                <a:latin typeface="Calibri" panose="020F0502020204030204" pitchFamily="34" charset="0"/>
              </a:rPr>
              <a:t>Yr</a:t>
            </a:r>
            <a:r>
              <a:rPr lang="en-GB" sz="1400" dirty="0">
                <a:solidFill>
                  <a:srgbClr val="000000"/>
                </a:solidFill>
                <a:latin typeface="Calibri" panose="020F0502020204030204" pitchFamily="34" charset="0"/>
              </a:rPr>
              <a:t> 9 /10</a:t>
            </a:r>
          </a:p>
          <a:p>
            <a:pPr fontAlgn="base">
              <a:buFont typeface="+mj-lt"/>
              <a:buAutoNum type="arabicPeriod"/>
            </a:pPr>
            <a:r>
              <a:rPr lang="en-GB" sz="1400" dirty="0">
                <a:solidFill>
                  <a:srgbClr val="000000"/>
                </a:solidFill>
                <a:latin typeface="Calibri" panose="020F0502020204030204" pitchFamily="34" charset="0"/>
              </a:rPr>
              <a:t>The Troubles					- No but might be we are rejigging some of curriculum</a:t>
            </a:r>
          </a:p>
          <a:p>
            <a:pPr fontAlgn="base">
              <a:buFont typeface="+mj-lt"/>
              <a:buAutoNum type="arabicPeriod"/>
            </a:pPr>
            <a:r>
              <a:rPr lang="en-GB" sz="1400" dirty="0">
                <a:solidFill>
                  <a:srgbClr val="000000"/>
                </a:solidFill>
                <a:latin typeface="Calibri" panose="020F0502020204030204" pitchFamily="34" charset="0"/>
              </a:rPr>
              <a:t>Iran / Iraq war</a:t>
            </a:r>
          </a:p>
          <a:p>
            <a:pPr fontAlgn="base">
              <a:buFont typeface="+mj-lt"/>
              <a:buAutoNum type="arabicPeriod"/>
            </a:pPr>
            <a:r>
              <a:rPr lang="en-GB" sz="1400" dirty="0">
                <a:solidFill>
                  <a:srgbClr val="000000"/>
                </a:solidFill>
                <a:latin typeface="Calibri" panose="020F0502020204030204" pitchFamily="34" charset="0"/>
              </a:rPr>
              <a:t>Afghanistan war</a:t>
            </a:r>
          </a:p>
          <a:p>
            <a:pPr fontAlgn="base">
              <a:buFont typeface="+mj-lt"/>
              <a:buAutoNum type="arabicPeriod"/>
            </a:pPr>
            <a:r>
              <a:rPr lang="en-GB" sz="1400" dirty="0">
                <a:solidFill>
                  <a:srgbClr val="000000"/>
                </a:solidFill>
                <a:latin typeface="Calibri" panose="020F0502020204030204" pitchFamily="34" charset="0"/>
              </a:rPr>
              <a:t>Iraq war</a:t>
            </a:r>
          </a:p>
          <a:p>
            <a:pPr fontAlgn="base"/>
            <a:r>
              <a:rPr lang="en-GB" sz="1400" dirty="0">
                <a:solidFill>
                  <a:srgbClr val="000000"/>
                </a:solidFill>
                <a:latin typeface="Calibri" panose="020F0502020204030204" pitchFamily="34" charset="0"/>
              </a:rPr>
              <a:t>18-20 							we cover in an introduction to Y9 on war and conflict</a:t>
            </a:r>
          </a:p>
          <a:p>
            <a:pPr fontAlgn="base"/>
            <a:br>
              <a:rPr lang="en-GB" sz="1400" dirty="0">
                <a:solidFill>
                  <a:srgbClr val="000000"/>
                </a:solidFill>
                <a:latin typeface="Calibri" panose="020F0502020204030204" pitchFamily="34" charset="0"/>
              </a:rPr>
            </a:br>
            <a:endParaRPr lang="en-GB" sz="1400" dirty="0">
              <a:solidFill>
                <a:srgbClr val="000000"/>
              </a:solidFill>
              <a:latin typeface="Calibri" panose="020F0502020204030204" pitchFamily="34" charset="0"/>
            </a:endParaRPr>
          </a:p>
          <a:p>
            <a:pPr fontAlgn="base"/>
            <a:r>
              <a:rPr lang="en-GB" sz="1400" dirty="0">
                <a:solidFill>
                  <a:srgbClr val="000000"/>
                </a:solidFill>
                <a:latin typeface="Calibri" panose="020F0502020204030204" pitchFamily="34" charset="0"/>
              </a:rPr>
              <a:t>Ps. Treaty of Versailles in Y9- Settlement of WW1</a:t>
            </a:r>
          </a:p>
        </p:txBody>
      </p:sp>
      <p:sp>
        <p:nvSpPr>
          <p:cNvPr id="3" name="TextBox 2">
            <a:extLst>
              <a:ext uri="{FF2B5EF4-FFF2-40B4-BE49-F238E27FC236}">
                <a16:creationId xmlns:a16="http://schemas.microsoft.com/office/drawing/2014/main" id="{8E4304D5-9C93-4AE6-A960-B10453C8DF5F}"/>
              </a:ext>
            </a:extLst>
          </p:cNvPr>
          <p:cNvSpPr txBox="1"/>
          <p:nvPr/>
        </p:nvSpPr>
        <p:spPr>
          <a:xfrm>
            <a:off x="471761" y="186375"/>
            <a:ext cx="8229600" cy="646331"/>
          </a:xfrm>
          <a:prstGeom prst="rect">
            <a:avLst/>
          </a:prstGeom>
          <a:noFill/>
        </p:spPr>
        <p:txBody>
          <a:bodyPr wrap="square" rtlCol="0">
            <a:spAutoFit/>
          </a:bodyPr>
          <a:lstStyle/>
          <a:p>
            <a:r>
              <a:rPr lang="en-GB" dirty="0"/>
              <a:t>History cross curricular – This is where the students have covered these wars in KS3</a:t>
            </a:r>
          </a:p>
          <a:p>
            <a:r>
              <a:rPr lang="en-GB" dirty="0"/>
              <a:t>Up dated Summer 2020</a:t>
            </a:r>
          </a:p>
        </p:txBody>
      </p:sp>
    </p:spTree>
    <p:extLst>
      <p:ext uri="{BB962C8B-B14F-4D97-AF65-F5344CB8AC3E}">
        <p14:creationId xmlns:p14="http://schemas.microsoft.com/office/powerpoint/2010/main" val="336608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B6A9EE5C-B85F-4592-A1BE-8F06B6DFB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805488"/>
            <a:ext cx="1619250" cy="90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AF4354-7BFC-44E6-BC1E-3FA254A8D5E0}"/>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Application</a:t>
            </a:r>
          </a:p>
        </p:txBody>
      </p:sp>
      <p:pic>
        <p:nvPicPr>
          <p:cNvPr id="5" name="Picture 2">
            <a:extLst>
              <a:ext uri="{FF2B5EF4-FFF2-40B4-BE49-F238E27FC236}">
                <a16:creationId xmlns:a16="http://schemas.microsoft.com/office/drawing/2014/main" id="{748C8D10-1C7E-463A-BAB3-B57B4147C0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DDA8B5-5757-405F-9384-89E1BCF8DB38}"/>
              </a:ext>
            </a:extLst>
          </p:cNvPr>
          <p:cNvPicPr>
            <a:picLocks noChangeAspect="1"/>
          </p:cNvPicPr>
          <p:nvPr/>
        </p:nvPicPr>
        <p:blipFill rotWithShape="1">
          <a:blip r:embed="rId5"/>
          <a:srcRect l="7452" t="5698" r="7389" b="16668"/>
          <a:stretch/>
        </p:blipFill>
        <p:spPr>
          <a:xfrm>
            <a:off x="3865421" y="4594628"/>
            <a:ext cx="3337579" cy="2181783"/>
          </a:xfrm>
          <a:prstGeom prst="rect">
            <a:avLst/>
          </a:prstGeom>
        </p:spPr>
      </p:pic>
      <p:sp>
        <p:nvSpPr>
          <p:cNvPr id="6" name="TextBox 5">
            <a:extLst>
              <a:ext uri="{FF2B5EF4-FFF2-40B4-BE49-F238E27FC236}">
                <a16:creationId xmlns:a16="http://schemas.microsoft.com/office/drawing/2014/main" id="{EBBFB554-CC30-4A9F-BCC7-7F2EAFC542A8}"/>
              </a:ext>
            </a:extLst>
          </p:cNvPr>
          <p:cNvSpPr txBox="1"/>
          <p:nvPr/>
        </p:nvSpPr>
        <p:spPr>
          <a:xfrm>
            <a:off x="34945" y="430887"/>
            <a:ext cx="9074110" cy="5847755"/>
          </a:xfrm>
          <a:prstGeom prst="rect">
            <a:avLst/>
          </a:prstGeom>
          <a:noFill/>
        </p:spPr>
        <p:txBody>
          <a:bodyPr wrap="square" rtlCol="0">
            <a:spAutoFit/>
          </a:bodyPr>
          <a:lstStyle/>
          <a:p>
            <a:r>
              <a:rPr lang="en-GB" sz="2200" dirty="0"/>
              <a:t>On your worksheet you will see the names of some conflicts that have occurred over time.</a:t>
            </a:r>
          </a:p>
          <a:p>
            <a:endParaRPr lang="en-GB" sz="2200" dirty="0"/>
          </a:p>
          <a:p>
            <a:r>
              <a:rPr lang="en-GB" sz="2200" dirty="0"/>
              <a:t>Use your chrome books to work out </a:t>
            </a:r>
            <a:r>
              <a:rPr lang="en-GB" sz="2200" b="1" dirty="0"/>
              <a:t>where </a:t>
            </a:r>
            <a:r>
              <a:rPr lang="en-GB" sz="2200" dirty="0"/>
              <a:t>and</a:t>
            </a:r>
            <a:r>
              <a:rPr lang="en-GB" sz="2200" b="1" dirty="0"/>
              <a:t> when</a:t>
            </a:r>
            <a:r>
              <a:rPr lang="en-GB" sz="2200" dirty="0"/>
              <a:t> these conflicts took place</a:t>
            </a:r>
          </a:p>
          <a:p>
            <a:pPr marL="342900" indent="-342900">
              <a:buFont typeface="Arial" panose="020B0604020202020204" pitchFamily="34" charset="0"/>
              <a:buChar char="•"/>
            </a:pPr>
            <a:r>
              <a:rPr lang="en-GB" sz="2200" dirty="0"/>
              <a:t>Put a </a:t>
            </a:r>
            <a:r>
              <a:rPr lang="en-GB" sz="2200" b="1" dirty="0">
                <a:solidFill>
                  <a:srgbClr val="FFC000"/>
                </a:solidFill>
              </a:rPr>
              <a:t>Orange</a:t>
            </a:r>
            <a:r>
              <a:rPr lang="en-GB" sz="2200" dirty="0"/>
              <a:t> circle in the top left hand corner for the conflicts that are local (to Norton)</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Put a </a:t>
            </a:r>
            <a:r>
              <a:rPr lang="en-GB" sz="2200" b="1" dirty="0">
                <a:solidFill>
                  <a:srgbClr val="FF00FF"/>
                </a:solidFill>
              </a:rPr>
              <a:t>red</a:t>
            </a:r>
            <a:r>
              <a:rPr lang="en-GB" sz="2200" dirty="0"/>
              <a:t> circle in the top left hand corner for the conflicts that are national (UK within the UK or UK v 1 other country)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Put a </a:t>
            </a:r>
            <a:r>
              <a:rPr lang="en-GB" sz="2200" b="1" dirty="0">
                <a:solidFill>
                  <a:srgbClr val="0070C0"/>
                </a:solidFill>
              </a:rPr>
              <a:t>blue</a:t>
            </a:r>
            <a:r>
              <a:rPr lang="en-GB" sz="2200" dirty="0"/>
              <a:t> circle in the top left hand corner for the conflicts that are global (conflicts outside UK)</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Write the dates in the boxes</a:t>
            </a:r>
          </a:p>
          <a:p>
            <a:pPr marL="342900" indent="-342900">
              <a:buFont typeface="Arial" panose="020B0604020202020204" pitchFamily="34" charset="0"/>
              <a:buChar char="•"/>
            </a:pPr>
            <a:endParaRPr lang="en-GB" sz="2200" dirty="0"/>
          </a:p>
          <a:p>
            <a:endParaRPr lang="en-GB" sz="2200" dirty="0"/>
          </a:p>
        </p:txBody>
      </p:sp>
      <p:sp>
        <p:nvSpPr>
          <p:cNvPr id="7" name="Oval 6">
            <a:extLst>
              <a:ext uri="{FF2B5EF4-FFF2-40B4-BE49-F238E27FC236}">
                <a16:creationId xmlns:a16="http://schemas.microsoft.com/office/drawing/2014/main" id="{BC02CF57-446C-42CE-932B-68FA0560AF1E}"/>
              </a:ext>
            </a:extLst>
          </p:cNvPr>
          <p:cNvSpPr/>
          <p:nvPr/>
        </p:nvSpPr>
        <p:spPr>
          <a:xfrm>
            <a:off x="3967500" y="5766488"/>
            <a:ext cx="93186" cy="10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3BC3873A-3ABD-4361-9C8C-6078D54DA015}"/>
              </a:ext>
            </a:extLst>
          </p:cNvPr>
          <p:cNvSpPr/>
          <p:nvPr/>
        </p:nvSpPr>
        <p:spPr>
          <a:xfrm>
            <a:off x="3909413" y="4722147"/>
            <a:ext cx="116173" cy="116686"/>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CDE0EB6-6A14-4D9C-B624-2C7C57F06BDC}"/>
              </a:ext>
            </a:extLst>
          </p:cNvPr>
          <p:cNvSpPr/>
          <p:nvPr/>
        </p:nvSpPr>
        <p:spPr>
          <a:xfrm>
            <a:off x="4603309" y="5750337"/>
            <a:ext cx="93186" cy="10822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167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B6A9EE5C-B85F-4592-A1BE-8F06B6DFB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805488"/>
            <a:ext cx="1619250" cy="901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AF4354-7BFC-44E6-BC1E-3FA254A8D5E0}"/>
              </a:ext>
            </a:extLst>
          </p:cNvPr>
          <p:cNvSpPr txBox="1"/>
          <p:nvPr/>
        </p:nvSpPr>
        <p:spPr>
          <a:xfrm>
            <a:off x="0" y="0"/>
            <a:ext cx="9144000" cy="430887"/>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GB" sz="2200" b="1" dirty="0"/>
              <a:t>Feedback </a:t>
            </a:r>
          </a:p>
        </p:txBody>
      </p:sp>
      <p:pic>
        <p:nvPicPr>
          <p:cNvPr id="5" name="Picture 2">
            <a:extLst>
              <a:ext uri="{FF2B5EF4-FFF2-40B4-BE49-F238E27FC236}">
                <a16:creationId xmlns:a16="http://schemas.microsoft.com/office/drawing/2014/main" id="{748C8D10-1C7E-463A-BAB3-B57B4147C0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42" y="6189036"/>
            <a:ext cx="800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97A277D-1725-4A91-BC8C-6524AEDC8FB6}"/>
              </a:ext>
            </a:extLst>
          </p:cNvPr>
          <p:cNvPicPr>
            <a:picLocks noChangeAspect="1"/>
          </p:cNvPicPr>
          <p:nvPr/>
        </p:nvPicPr>
        <p:blipFill rotWithShape="1">
          <a:blip r:embed="rId5"/>
          <a:srcRect l="7452" t="5698" r="7389" b="16668"/>
          <a:stretch/>
        </p:blipFill>
        <p:spPr>
          <a:xfrm>
            <a:off x="97042" y="896707"/>
            <a:ext cx="7383344" cy="4826509"/>
          </a:xfrm>
          <a:prstGeom prst="rect">
            <a:avLst/>
          </a:prstGeom>
        </p:spPr>
      </p:pic>
      <p:sp>
        <p:nvSpPr>
          <p:cNvPr id="8" name="Oval 7">
            <a:extLst>
              <a:ext uri="{FF2B5EF4-FFF2-40B4-BE49-F238E27FC236}">
                <a16:creationId xmlns:a16="http://schemas.microsoft.com/office/drawing/2014/main" id="{BD0FB123-96BF-4F0C-84FF-19A9CAB20327}"/>
              </a:ext>
            </a:extLst>
          </p:cNvPr>
          <p:cNvSpPr/>
          <p:nvPr/>
        </p:nvSpPr>
        <p:spPr>
          <a:xfrm>
            <a:off x="8823264" y="1605812"/>
            <a:ext cx="93186" cy="10822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5C01130-1E5E-4756-B14D-F8BFD2EAD92B}"/>
              </a:ext>
            </a:extLst>
          </p:cNvPr>
          <p:cNvSpPr/>
          <p:nvPr/>
        </p:nvSpPr>
        <p:spPr>
          <a:xfrm>
            <a:off x="8823264" y="1930481"/>
            <a:ext cx="116173" cy="116686"/>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9FDD7354-1557-4F0D-9124-425AA7F812E4}"/>
              </a:ext>
            </a:extLst>
          </p:cNvPr>
          <p:cNvSpPr/>
          <p:nvPr/>
        </p:nvSpPr>
        <p:spPr>
          <a:xfrm>
            <a:off x="8834914" y="2249323"/>
            <a:ext cx="93186" cy="10822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3EA15893-48C3-41A0-B9BB-235B0D124EBD}"/>
              </a:ext>
            </a:extLst>
          </p:cNvPr>
          <p:cNvSpPr txBox="1"/>
          <p:nvPr/>
        </p:nvSpPr>
        <p:spPr>
          <a:xfrm>
            <a:off x="7579398" y="1113153"/>
            <a:ext cx="1619250" cy="1446550"/>
          </a:xfrm>
          <a:prstGeom prst="rect">
            <a:avLst/>
          </a:prstGeom>
          <a:noFill/>
        </p:spPr>
        <p:txBody>
          <a:bodyPr wrap="square" rtlCol="0">
            <a:spAutoFit/>
          </a:bodyPr>
          <a:lstStyle/>
          <a:p>
            <a:r>
              <a:rPr lang="en-GB" sz="2200" dirty="0"/>
              <a:t>Key</a:t>
            </a:r>
          </a:p>
          <a:p>
            <a:r>
              <a:rPr lang="en-GB" sz="2200" dirty="0"/>
              <a:t>Local</a:t>
            </a:r>
          </a:p>
          <a:p>
            <a:r>
              <a:rPr lang="en-GB" sz="2200" dirty="0"/>
              <a:t>National</a:t>
            </a:r>
          </a:p>
          <a:p>
            <a:r>
              <a:rPr lang="en-GB" sz="2200" dirty="0"/>
              <a:t>Global</a:t>
            </a:r>
          </a:p>
        </p:txBody>
      </p:sp>
      <p:sp>
        <p:nvSpPr>
          <p:cNvPr id="12" name="Oval 11">
            <a:extLst>
              <a:ext uri="{FF2B5EF4-FFF2-40B4-BE49-F238E27FC236}">
                <a16:creationId xmlns:a16="http://schemas.microsoft.com/office/drawing/2014/main" id="{B9EA9644-3C1E-4EBA-9F94-4FC14D937B8B}"/>
              </a:ext>
            </a:extLst>
          </p:cNvPr>
          <p:cNvSpPr/>
          <p:nvPr/>
        </p:nvSpPr>
        <p:spPr>
          <a:xfrm>
            <a:off x="243668" y="3485414"/>
            <a:ext cx="253424" cy="25454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43A6BA89-DB17-45A4-89E5-A85A08BF8B09}"/>
              </a:ext>
            </a:extLst>
          </p:cNvPr>
          <p:cNvSpPr/>
          <p:nvPr/>
        </p:nvSpPr>
        <p:spPr>
          <a:xfrm>
            <a:off x="243667" y="1175495"/>
            <a:ext cx="253425" cy="254544"/>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38FBAB21-EE43-4C3A-8423-FFA70BEF37CC}"/>
              </a:ext>
            </a:extLst>
          </p:cNvPr>
          <p:cNvSpPr/>
          <p:nvPr/>
        </p:nvSpPr>
        <p:spPr>
          <a:xfrm>
            <a:off x="1790094" y="1167165"/>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E332D067-4EF7-439A-9269-7DC53BAF7AC2}"/>
              </a:ext>
            </a:extLst>
          </p:cNvPr>
          <p:cNvSpPr/>
          <p:nvPr/>
        </p:nvSpPr>
        <p:spPr>
          <a:xfrm>
            <a:off x="3071445" y="1175495"/>
            <a:ext cx="253425" cy="254544"/>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8CC0D8E4-6144-47CA-B693-439644A27C59}"/>
              </a:ext>
            </a:extLst>
          </p:cNvPr>
          <p:cNvSpPr/>
          <p:nvPr/>
        </p:nvSpPr>
        <p:spPr>
          <a:xfrm>
            <a:off x="4316538" y="1218219"/>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4E49F347-7B65-4DA2-91B2-53C9EE799704}"/>
              </a:ext>
            </a:extLst>
          </p:cNvPr>
          <p:cNvSpPr/>
          <p:nvPr/>
        </p:nvSpPr>
        <p:spPr>
          <a:xfrm>
            <a:off x="4296618" y="3435225"/>
            <a:ext cx="253425" cy="254544"/>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89CD1F53-ED14-403E-885E-5C1C3A1529DE}"/>
              </a:ext>
            </a:extLst>
          </p:cNvPr>
          <p:cNvSpPr/>
          <p:nvPr/>
        </p:nvSpPr>
        <p:spPr>
          <a:xfrm>
            <a:off x="6021649" y="1167165"/>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EEB27022-D40D-496F-8C17-79969A05C99C}"/>
              </a:ext>
            </a:extLst>
          </p:cNvPr>
          <p:cNvSpPr/>
          <p:nvPr/>
        </p:nvSpPr>
        <p:spPr>
          <a:xfrm>
            <a:off x="3091304" y="4612424"/>
            <a:ext cx="253425" cy="254544"/>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A211B4B5-9781-465B-B490-57DA0C75EB88}"/>
              </a:ext>
            </a:extLst>
          </p:cNvPr>
          <p:cNvSpPr/>
          <p:nvPr/>
        </p:nvSpPr>
        <p:spPr>
          <a:xfrm>
            <a:off x="211260" y="2305464"/>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DA658DC2-6748-4157-ABAB-024E1640529B}"/>
              </a:ext>
            </a:extLst>
          </p:cNvPr>
          <p:cNvSpPr/>
          <p:nvPr/>
        </p:nvSpPr>
        <p:spPr>
          <a:xfrm>
            <a:off x="6015823" y="4576690"/>
            <a:ext cx="253425" cy="254544"/>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76B35B5B-DCC3-4008-B49E-9A72275635A7}"/>
              </a:ext>
            </a:extLst>
          </p:cNvPr>
          <p:cNvSpPr/>
          <p:nvPr/>
        </p:nvSpPr>
        <p:spPr>
          <a:xfrm>
            <a:off x="1790094" y="2277893"/>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9CAE237D-2787-4079-A71B-6BCC5BB07B50}"/>
              </a:ext>
            </a:extLst>
          </p:cNvPr>
          <p:cNvSpPr/>
          <p:nvPr/>
        </p:nvSpPr>
        <p:spPr>
          <a:xfrm>
            <a:off x="3045610" y="2277892"/>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6330A6C2-1B99-4A95-83AC-750E8C3CDA82}"/>
              </a:ext>
            </a:extLst>
          </p:cNvPr>
          <p:cNvSpPr/>
          <p:nvPr/>
        </p:nvSpPr>
        <p:spPr>
          <a:xfrm>
            <a:off x="4321391" y="2326722"/>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23FE5677-2BDD-4BEC-A8E5-085DC43891E6}"/>
              </a:ext>
            </a:extLst>
          </p:cNvPr>
          <p:cNvSpPr/>
          <p:nvPr/>
        </p:nvSpPr>
        <p:spPr>
          <a:xfrm>
            <a:off x="243667" y="4604315"/>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1F8624A5-31F7-4359-85E6-CC2BA6BFAE6E}"/>
              </a:ext>
            </a:extLst>
          </p:cNvPr>
          <p:cNvSpPr/>
          <p:nvPr/>
        </p:nvSpPr>
        <p:spPr>
          <a:xfrm>
            <a:off x="1790094" y="4610741"/>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5AB1E937-F2F2-46FC-A0C3-AFC3CAA850DB}"/>
              </a:ext>
            </a:extLst>
          </p:cNvPr>
          <p:cNvSpPr/>
          <p:nvPr/>
        </p:nvSpPr>
        <p:spPr>
          <a:xfrm>
            <a:off x="3083096" y="3429408"/>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BF2F2137-C752-4B66-A06F-A6077CBC387E}"/>
              </a:ext>
            </a:extLst>
          </p:cNvPr>
          <p:cNvSpPr/>
          <p:nvPr/>
        </p:nvSpPr>
        <p:spPr>
          <a:xfrm>
            <a:off x="1720489" y="3462015"/>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BDE63F37-1A4F-43D9-913A-C3296B6684CA}"/>
              </a:ext>
            </a:extLst>
          </p:cNvPr>
          <p:cNvSpPr/>
          <p:nvPr/>
        </p:nvSpPr>
        <p:spPr>
          <a:xfrm>
            <a:off x="5988624" y="2332797"/>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1D9C63D1-1640-401B-85A5-2F4D64505557}"/>
              </a:ext>
            </a:extLst>
          </p:cNvPr>
          <p:cNvSpPr/>
          <p:nvPr/>
        </p:nvSpPr>
        <p:spPr>
          <a:xfrm>
            <a:off x="5959401" y="3430166"/>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9C980099-3376-44C3-840C-F0EFB1731181}"/>
              </a:ext>
            </a:extLst>
          </p:cNvPr>
          <p:cNvSpPr/>
          <p:nvPr/>
        </p:nvSpPr>
        <p:spPr>
          <a:xfrm>
            <a:off x="4305537" y="4604314"/>
            <a:ext cx="241774" cy="2545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Picture 2" descr="Image result for ypo purple pens">
            <a:extLst>
              <a:ext uri="{FF2B5EF4-FFF2-40B4-BE49-F238E27FC236}">
                <a16:creationId xmlns:a16="http://schemas.microsoft.com/office/drawing/2014/main" id="{12D3BA15-39ED-4DA8-B8C6-C357748C68F5}"/>
              </a:ext>
            </a:extLst>
          </p:cNvPr>
          <p:cNvPicPr>
            <a:picLocks noChangeAspect="1" noChangeArrowheads="1"/>
          </p:cNvPicPr>
          <p:nvPr/>
        </p:nvPicPr>
        <p:blipFill rotWithShape="1">
          <a:blip r:embed="rId6">
            <a:clrChange>
              <a:clrFrom>
                <a:srgbClr val="FFFEFF"/>
              </a:clrFrom>
              <a:clrTo>
                <a:srgbClr val="FFFEFF">
                  <a:alpha val="0"/>
                </a:srgbClr>
              </a:clrTo>
            </a:clrChange>
            <a:extLst>
              <a:ext uri="{28A0092B-C50C-407E-A947-70E740481C1C}">
                <a14:useLocalDpi xmlns:a14="http://schemas.microsoft.com/office/drawing/2010/main" val="0"/>
              </a:ext>
            </a:extLst>
          </a:blip>
          <a:srcRect t="39329" b="42163"/>
          <a:stretch/>
        </p:blipFill>
        <p:spPr bwMode="auto">
          <a:xfrm>
            <a:off x="6771320" y="465795"/>
            <a:ext cx="2328317" cy="4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20" grpId="0" animBg="1"/>
      <p:bldP spid="21" grpId="0" animBg="1"/>
      <p:bldP spid="23" grpId="0" animBg="1"/>
      <p:bldP spid="24" grpId="0" animBg="1"/>
      <p:bldP spid="26" grpId="0" animBg="1"/>
      <p:bldP spid="27" grpId="0" animBg="1"/>
      <p:bldP spid="30" grpId="0" animBg="1"/>
      <p:bldP spid="36" grpId="0" animBg="1"/>
      <p:bldP spid="37" grpId="0" animBg="1"/>
      <p:bldP spid="38" grpId="0" animBg="1"/>
      <p:bldP spid="39" grpId="0" animBg="1"/>
      <p:bldP spid="40"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1312</TotalTime>
  <Words>1485</Words>
  <Application>Microsoft Office PowerPoint</Application>
  <PresentationFormat>On-screen Show (4:3)</PresentationFormat>
  <Paragraphs>163</Paragraphs>
  <Slides>18</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Weale</dc:creator>
  <cp:lastModifiedBy>Caroline Weale</cp:lastModifiedBy>
  <cp:revision>96</cp:revision>
  <dcterms:created xsi:type="dcterms:W3CDTF">2019-05-08T13:33:29Z</dcterms:created>
  <dcterms:modified xsi:type="dcterms:W3CDTF">2020-07-05T12:05:00Z</dcterms:modified>
</cp:coreProperties>
</file>