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omfortaa" panose="020B0604020202020204" charset="0"/>
      <p:regular r:id="rId18"/>
      <p:bold r:id="rId19"/>
    </p:embeddedFont>
    <p:embeddedFont>
      <p:font typeface="La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06"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c372f3c1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c372f3c1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c3524c07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c3524c07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c3524c07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c3524c07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d6e4c872a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d6e4c872a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6e4c872ae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6e4c872a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6e4c872a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6e4c872a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3b553fa4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3b553fa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c372f3c1d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c372f3c1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073ed8c8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073ed8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c372f3c1d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c372f3c1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6e4c872a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6e4c872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6e4c872a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6e4c872a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c372f3c1d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c372f3c1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6e4c872ae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d6e4c872a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6e4c872ae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6e4c872a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thub.com/covid-19s-anthropause-has-made-nature-visible-again-at-least-for-no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rgs-ibg.onlinelibrary.wiley.com/doi/10.1111/geoj.12373"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rgs-ibg.onlinelibrary.wiley.com/doi/10.1111/geoj.1237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blog.geographydirections.com/2021/02/10/what-can-geographers-learn-from-the-2020-anthropaus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docs.google.com/document/d/1WEuZiEydbcxmBOs0lfs0_2_vzwIX-OLGljw-SS-M4UU/edit?usp=sha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com/articles/s41559-020-1237-z"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google.com/covid19/mobil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emergencemagazine.org/essay/the-consolation-of-natu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2kmfromhome.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rgs-ibg.onlinelibrary.wiley.com/doi/10.1111/geoj.12373"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emergencemagazine.org/op_ed/desire-path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52650" y="152400"/>
            <a:ext cx="4838701" cy="4838701"/>
          </a:xfrm>
          <a:prstGeom prst="rect">
            <a:avLst/>
          </a:prstGeom>
          <a:noFill/>
          <a:ln>
            <a:noFill/>
          </a:ln>
        </p:spPr>
      </p:pic>
      <p:sp>
        <p:nvSpPr>
          <p:cNvPr id="55" name="Google Shape;55;p13"/>
          <p:cNvSpPr/>
          <p:nvPr/>
        </p:nvSpPr>
        <p:spPr>
          <a:xfrm>
            <a:off x="116145" y="1682000"/>
            <a:ext cx="2370528" cy="11028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00"/>
                </a:solidFill>
                <a:latin typeface="Lato"/>
              </a:rPr>
              <a:t>Anthro</a:t>
            </a:r>
          </a:p>
        </p:txBody>
      </p:sp>
      <p:sp>
        <p:nvSpPr>
          <p:cNvPr id="56" name="Google Shape;56;p13"/>
          <p:cNvSpPr txBox="1"/>
          <p:nvPr/>
        </p:nvSpPr>
        <p:spPr>
          <a:xfrm>
            <a:off x="5043650" y="4148175"/>
            <a:ext cx="64545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latin typeface="Lato"/>
                <a:ea typeface="Lato"/>
                <a:cs typeface="Lato"/>
                <a:sym typeface="Lato"/>
              </a:rPr>
              <a:t>Alan Parkinson</a:t>
            </a:r>
            <a:endParaRPr sz="1900" b="1">
              <a:latin typeface="Lato"/>
              <a:ea typeface="Lato"/>
              <a:cs typeface="Lato"/>
              <a:sym typeface="Lato"/>
            </a:endParaRPr>
          </a:p>
          <a:p>
            <a:pPr marL="0" lvl="0" indent="0" algn="l" rtl="0">
              <a:spcBef>
                <a:spcPts val="0"/>
              </a:spcBef>
              <a:spcAft>
                <a:spcPts val="0"/>
              </a:spcAft>
              <a:buNone/>
            </a:pPr>
            <a:r>
              <a:rPr lang="en-GB" sz="1900" b="1">
                <a:latin typeface="Lato"/>
                <a:ea typeface="Lato"/>
                <a:cs typeface="Lato"/>
                <a:sym typeface="Lato"/>
              </a:rPr>
              <a:t>Head of Geography, King’s Ely Junior</a:t>
            </a:r>
            <a:endParaRPr sz="1900" b="1">
              <a:latin typeface="Lato"/>
              <a:ea typeface="Lato"/>
              <a:cs typeface="Lato"/>
              <a:sym typeface="Lato"/>
            </a:endParaRPr>
          </a:p>
          <a:p>
            <a:pPr marL="0" lvl="0" indent="0" algn="l" rtl="0">
              <a:spcBef>
                <a:spcPts val="0"/>
              </a:spcBef>
              <a:spcAft>
                <a:spcPts val="0"/>
              </a:spcAft>
              <a:buNone/>
            </a:pPr>
            <a:r>
              <a:rPr lang="en-GB" sz="1900" b="1">
                <a:latin typeface="Lato"/>
                <a:ea typeface="Lato"/>
                <a:cs typeface="Lato"/>
                <a:sym typeface="Lato"/>
              </a:rPr>
              <a:t>CGeog, FRGS</a:t>
            </a:r>
            <a:endParaRPr sz="1900" b="1">
              <a:latin typeface="Lato"/>
              <a:ea typeface="Lato"/>
              <a:cs typeface="Lato"/>
              <a:sym typeface="Lato"/>
            </a:endParaRPr>
          </a:p>
        </p:txBody>
      </p:sp>
      <p:pic>
        <p:nvPicPr>
          <p:cNvPr id="57" name="Google Shape;57;p13"/>
          <p:cNvPicPr preferRelativeResize="0"/>
          <p:nvPr/>
        </p:nvPicPr>
        <p:blipFill>
          <a:blip r:embed="rId4">
            <a:alphaModFix/>
          </a:blip>
          <a:stretch>
            <a:fillRect/>
          </a:stretch>
        </p:blipFill>
        <p:spPr>
          <a:xfrm>
            <a:off x="7517625" y="95400"/>
            <a:ext cx="1506551" cy="1506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ctrTitle"/>
          </p:nvPr>
        </p:nvSpPr>
        <p:spPr>
          <a:xfrm>
            <a:off x="98775" y="0"/>
            <a:ext cx="5099700" cy="947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b="1">
                <a:latin typeface="Lato"/>
                <a:ea typeface="Lato"/>
                <a:cs typeface="Lato"/>
                <a:sym typeface="Lato"/>
              </a:rPr>
              <a:t>Pauses to keep...</a:t>
            </a:r>
            <a:endParaRPr b="1">
              <a:latin typeface="Lato"/>
              <a:ea typeface="Lato"/>
              <a:cs typeface="Lato"/>
              <a:sym typeface="Lato"/>
            </a:endParaRPr>
          </a:p>
        </p:txBody>
      </p:sp>
      <p:sp>
        <p:nvSpPr>
          <p:cNvPr id="120" name="Google Shape;120;p22"/>
          <p:cNvSpPr txBox="1"/>
          <p:nvPr/>
        </p:nvSpPr>
        <p:spPr>
          <a:xfrm>
            <a:off x="233250" y="2510150"/>
            <a:ext cx="7497900" cy="1600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i="1">
                <a:solidFill>
                  <a:schemeClr val="dk1"/>
                </a:solidFill>
                <a:highlight>
                  <a:srgbClr val="FFFFFF"/>
                </a:highlight>
                <a:latin typeface="Lato"/>
                <a:ea typeface="Lato"/>
                <a:cs typeface="Lato"/>
                <a:sym typeface="Lato"/>
              </a:rPr>
              <a:t>“...the resultant fall in global emissions of carbon dioxide: in the first six months of this year, the total was an 8.8 percent decrease from the same period in 2019, a drop of more than 1.5 billion tonnes of CO</a:t>
            </a:r>
            <a:r>
              <a:rPr lang="en-GB" sz="2300" i="1" baseline="-25000">
                <a:solidFill>
                  <a:schemeClr val="dk1"/>
                </a:solidFill>
                <a:highlight>
                  <a:srgbClr val="FFFFFF"/>
                </a:highlight>
                <a:latin typeface="Lato"/>
                <a:ea typeface="Lato"/>
                <a:cs typeface="Lato"/>
                <a:sym typeface="Lato"/>
              </a:rPr>
              <a:t>2</a:t>
            </a:r>
            <a:r>
              <a:rPr lang="en-GB" sz="2300" i="1">
                <a:solidFill>
                  <a:schemeClr val="dk1"/>
                </a:solidFill>
                <a:highlight>
                  <a:srgbClr val="FFFFFF"/>
                </a:highlight>
                <a:latin typeface="Lato"/>
                <a:ea typeface="Lato"/>
                <a:cs typeface="Lato"/>
                <a:sym typeface="Lato"/>
              </a:rPr>
              <a:t>”</a:t>
            </a:r>
            <a:endParaRPr sz="2200" i="1">
              <a:latin typeface="Lato"/>
              <a:ea typeface="Lato"/>
              <a:cs typeface="Lato"/>
              <a:sym typeface="Lato"/>
            </a:endParaRPr>
          </a:p>
        </p:txBody>
      </p:sp>
      <p:sp>
        <p:nvSpPr>
          <p:cNvPr id="121" name="Google Shape;121;p22"/>
          <p:cNvSpPr txBox="1"/>
          <p:nvPr/>
        </p:nvSpPr>
        <p:spPr>
          <a:xfrm rot="5400000">
            <a:off x="6148875" y="2143475"/>
            <a:ext cx="4911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https://lithub.com/covid-19s-anthropause-has-made-nature-visible-again-at-least-for-now/</a:t>
            </a:r>
            <a:endParaRPr/>
          </a:p>
          <a:p>
            <a:pPr marL="0" lvl="0" indent="0" algn="l" rtl="0">
              <a:spcBef>
                <a:spcPts val="0"/>
              </a:spcBef>
              <a:spcAft>
                <a:spcPts val="0"/>
              </a:spcAft>
              <a:buNone/>
            </a:pPr>
            <a:endParaRPr/>
          </a:p>
        </p:txBody>
      </p:sp>
      <p:pic>
        <p:nvPicPr>
          <p:cNvPr id="122" name="Google Shape;122;p22"/>
          <p:cNvPicPr preferRelativeResize="0"/>
          <p:nvPr/>
        </p:nvPicPr>
        <p:blipFill>
          <a:blip r:embed="rId4">
            <a:alphaModFix/>
          </a:blip>
          <a:stretch>
            <a:fillRect/>
          </a:stretch>
        </p:blipFill>
        <p:spPr>
          <a:xfrm>
            <a:off x="5350875" y="152400"/>
            <a:ext cx="2143125" cy="21431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1524000" y="140075"/>
            <a:ext cx="6096000" cy="3429000"/>
          </a:xfrm>
          <a:prstGeom prst="rect">
            <a:avLst/>
          </a:prstGeom>
          <a:noFill/>
          <a:ln>
            <a:noFill/>
          </a:ln>
        </p:spPr>
      </p:pic>
      <p:sp>
        <p:nvSpPr>
          <p:cNvPr id="128" name="Google Shape;128;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b="1">
                <a:latin typeface="Lato"/>
                <a:ea typeface="Lato"/>
                <a:cs typeface="Lato"/>
                <a:sym typeface="Lato"/>
              </a:rPr>
              <a:t>“Human buzz”</a:t>
            </a:r>
            <a:endParaRPr b="1">
              <a:latin typeface="Lato"/>
              <a:ea typeface="Lato"/>
              <a:cs typeface="Lato"/>
              <a:sym typeface="Lato"/>
            </a:endParaRPr>
          </a:p>
        </p:txBody>
      </p:sp>
      <p:sp>
        <p:nvSpPr>
          <p:cNvPr id="129" name="Google Shape;129;p23"/>
          <p:cNvSpPr txBox="1">
            <a:spLocks noGrp="1"/>
          </p:cNvSpPr>
          <p:nvPr>
            <p:ph type="subTitle" idx="1"/>
          </p:nvPr>
        </p:nvSpPr>
        <p:spPr>
          <a:xfrm>
            <a:off x="311700" y="34682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1018"/>
              <a:buNone/>
            </a:pPr>
            <a:r>
              <a:rPr lang="en-GB" sz="2010">
                <a:solidFill>
                  <a:srgbClr val="000000"/>
                </a:solidFill>
                <a:highlight>
                  <a:srgbClr val="FFFFFF"/>
                </a:highlight>
                <a:latin typeface="Lato"/>
                <a:ea typeface="Lato"/>
                <a:cs typeface="Lato"/>
                <a:sym typeface="Lato"/>
              </a:rPr>
              <a:t>Traditionally, seismology has focused on measuring seismic waves, resulting after earthquakes. Seismic records from natural sources, however, are contaminated by high-frequency vibrations ("buzz") from humans on the surface — walking around, driving cars, and catching the train. subsurface. Heavy industry and construction also generate seismic waves that are recorded on seismographs.</a:t>
            </a:r>
            <a:endParaRPr sz="3490">
              <a:solidFill>
                <a:srgbClr val="000000"/>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p:nvPr/>
        </p:nvSpPr>
        <p:spPr>
          <a:xfrm rot="-5400000">
            <a:off x="-1843500" y="2201125"/>
            <a:ext cx="4706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https://rgs-ibg.onlinelibrary.wiley.com/doi/10.1111/geoj.12373</a:t>
            </a:r>
            <a:endParaRPr/>
          </a:p>
          <a:p>
            <a:pPr marL="0" lvl="0" indent="0" algn="l" rtl="0">
              <a:spcBef>
                <a:spcPts val="0"/>
              </a:spcBef>
              <a:spcAft>
                <a:spcPts val="0"/>
              </a:spcAft>
              <a:buNone/>
            </a:pPr>
            <a:endParaRPr/>
          </a:p>
        </p:txBody>
      </p:sp>
      <p:pic>
        <p:nvPicPr>
          <p:cNvPr id="135" name="Google Shape;135;p24"/>
          <p:cNvPicPr preferRelativeResize="0"/>
          <p:nvPr/>
        </p:nvPicPr>
        <p:blipFill>
          <a:blip r:embed="rId4">
            <a:alphaModFix/>
          </a:blip>
          <a:stretch>
            <a:fillRect/>
          </a:stretch>
        </p:blipFill>
        <p:spPr>
          <a:xfrm>
            <a:off x="925350" y="709662"/>
            <a:ext cx="7975750" cy="3724174"/>
          </a:xfrm>
          <a:prstGeom prst="rect">
            <a:avLst/>
          </a:prstGeom>
          <a:noFill/>
          <a:ln>
            <a:noFill/>
          </a:ln>
          <a:effectLst>
            <a:outerShdw blurRad="57150" dist="19050" dir="5400000" algn="bl" rotWithShape="0">
              <a:srgbClr val="000000">
                <a:alpha val="50000"/>
              </a:srgbClr>
            </a:outerShdw>
          </a:effectLst>
        </p:spPr>
      </p:pic>
      <p:sp>
        <p:nvSpPr>
          <p:cNvPr id="136" name="Google Shape;136;p24"/>
          <p:cNvSpPr txBox="1"/>
          <p:nvPr/>
        </p:nvSpPr>
        <p:spPr>
          <a:xfrm>
            <a:off x="7255450" y="72975"/>
            <a:ext cx="1703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i="1">
                <a:latin typeface="Lato"/>
                <a:ea typeface="Lato"/>
                <a:cs typeface="Lato"/>
                <a:sym typeface="Lato"/>
              </a:rPr>
              <a:t>Free Access</a:t>
            </a:r>
            <a:endParaRPr sz="2400" b="1" i="1">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152400" y="152400"/>
            <a:ext cx="7570899" cy="4838701"/>
          </a:xfrm>
          <a:prstGeom prst="rect">
            <a:avLst/>
          </a:prstGeom>
          <a:noFill/>
          <a:ln>
            <a:noFill/>
          </a:ln>
          <a:effectLst>
            <a:outerShdw blurRad="57150" dist="19050" dir="5400000" algn="bl" rotWithShape="0">
              <a:srgbClr val="000000">
                <a:alpha val="50000"/>
              </a:srgbClr>
            </a:outerShdw>
          </a:effectLst>
        </p:spPr>
      </p:pic>
      <p:sp>
        <p:nvSpPr>
          <p:cNvPr id="142" name="Google Shape;142;p25"/>
          <p:cNvSpPr txBox="1"/>
          <p:nvPr/>
        </p:nvSpPr>
        <p:spPr>
          <a:xfrm rot="5400000">
            <a:off x="7119950" y="113600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https://rgs-ibg.onlinelibrary.wiley.com/doi/10.1111/geoj.12373</a:t>
            </a: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p:nvPr/>
        </p:nvSpPr>
        <p:spPr>
          <a:xfrm rot="5400000">
            <a:off x="6181500" y="2158125"/>
            <a:ext cx="485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https://blog.geographydirections.com/2021/02/10/what-can-geographers-learn-from-the-2020-anthropause</a:t>
            </a:r>
            <a:endParaRPr/>
          </a:p>
          <a:p>
            <a:pPr marL="0" lvl="0" indent="0" algn="l" rtl="0">
              <a:spcBef>
                <a:spcPts val="0"/>
              </a:spcBef>
              <a:spcAft>
                <a:spcPts val="0"/>
              </a:spcAft>
              <a:buNone/>
            </a:pPr>
            <a:endParaRPr/>
          </a:p>
        </p:txBody>
      </p:sp>
      <p:pic>
        <p:nvPicPr>
          <p:cNvPr id="148" name="Google Shape;148;p26"/>
          <p:cNvPicPr preferRelativeResize="0"/>
          <p:nvPr/>
        </p:nvPicPr>
        <p:blipFill>
          <a:blip r:embed="rId4">
            <a:alphaModFix/>
          </a:blip>
          <a:stretch>
            <a:fillRect/>
          </a:stretch>
        </p:blipFill>
        <p:spPr>
          <a:xfrm>
            <a:off x="145675" y="94625"/>
            <a:ext cx="3708176" cy="1495625"/>
          </a:xfrm>
          <a:prstGeom prst="rect">
            <a:avLst/>
          </a:prstGeom>
          <a:noFill/>
          <a:ln>
            <a:noFill/>
          </a:ln>
          <a:effectLst>
            <a:outerShdw blurRad="57150" dist="19050" dir="5400000" algn="bl" rotWithShape="0">
              <a:srgbClr val="000000">
                <a:alpha val="50000"/>
              </a:srgbClr>
            </a:outerShdw>
          </a:effectLst>
        </p:spPr>
      </p:pic>
      <p:pic>
        <p:nvPicPr>
          <p:cNvPr id="149" name="Google Shape;149;p26"/>
          <p:cNvPicPr preferRelativeResize="0"/>
          <p:nvPr/>
        </p:nvPicPr>
        <p:blipFill>
          <a:blip r:embed="rId5">
            <a:alphaModFix/>
          </a:blip>
          <a:stretch>
            <a:fillRect/>
          </a:stretch>
        </p:blipFill>
        <p:spPr>
          <a:xfrm>
            <a:off x="152400" y="1742650"/>
            <a:ext cx="7413130" cy="3248450"/>
          </a:xfrm>
          <a:prstGeom prst="rect">
            <a:avLst/>
          </a:prstGeom>
          <a:noFill/>
          <a:ln>
            <a:noFill/>
          </a:ln>
          <a:effectLst>
            <a:outerShdw blurRad="57150" dist="19050" dir="5400000" algn="bl" rotWithShape="0">
              <a:srgbClr val="000000">
                <a:alpha val="50000"/>
              </a:srgbClr>
            </a:outerShdw>
          </a:effectLst>
        </p:spPr>
      </p:pic>
      <p:sp>
        <p:nvSpPr>
          <p:cNvPr id="150" name="Google Shape;150;p26"/>
          <p:cNvSpPr txBox="1"/>
          <p:nvPr/>
        </p:nvSpPr>
        <p:spPr>
          <a:xfrm>
            <a:off x="6605525" y="94625"/>
            <a:ext cx="1703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i="1">
                <a:latin typeface="Lato"/>
                <a:ea typeface="Lato"/>
                <a:cs typeface="Lato"/>
                <a:sym typeface="Lato"/>
              </a:rPr>
              <a:t>Free Access</a:t>
            </a:r>
            <a:endParaRPr sz="2400" b="1" i="1">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205750" y="222050"/>
            <a:ext cx="4312500" cy="150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latin typeface="Comfortaa"/>
                <a:ea typeface="Comfortaa"/>
                <a:cs typeface="Comfortaa"/>
                <a:sym typeface="Comfortaa"/>
              </a:rPr>
              <a:t>New PC Geographies - over a year in the writing</a:t>
            </a:r>
            <a:endParaRPr b="1">
              <a:latin typeface="Comfortaa"/>
              <a:ea typeface="Comfortaa"/>
              <a:cs typeface="Comfortaa"/>
              <a:sym typeface="Comfortaa"/>
            </a:endParaRPr>
          </a:p>
        </p:txBody>
      </p:sp>
      <p:sp>
        <p:nvSpPr>
          <p:cNvPr id="156" name="Google Shape;156;p27"/>
          <p:cNvSpPr txBox="1">
            <a:spLocks noGrp="1"/>
          </p:cNvSpPr>
          <p:nvPr>
            <p:ph type="body" idx="1"/>
          </p:nvPr>
        </p:nvSpPr>
        <p:spPr>
          <a:xfrm>
            <a:off x="348175" y="1723900"/>
            <a:ext cx="8484000" cy="145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solidFill>
                  <a:schemeClr val="dk1"/>
                </a:solidFill>
                <a:latin typeface="Comfortaa"/>
                <a:ea typeface="Comfortaa"/>
                <a:cs typeface="Comfortaa"/>
                <a:sym typeface="Comfortaa"/>
              </a:rPr>
              <a:t>V11.0</a:t>
            </a:r>
            <a:endParaRPr b="1">
              <a:solidFill>
                <a:schemeClr val="dk1"/>
              </a:solidFill>
              <a:latin typeface="Comfortaa"/>
              <a:ea typeface="Comfortaa"/>
              <a:cs typeface="Comfortaa"/>
              <a:sym typeface="Comfortaa"/>
            </a:endParaRPr>
          </a:p>
          <a:p>
            <a:pPr marL="0" lvl="0" indent="0" algn="l" rtl="0">
              <a:spcBef>
                <a:spcPts val="1200"/>
              </a:spcBef>
              <a:spcAft>
                <a:spcPts val="1200"/>
              </a:spcAft>
              <a:buNone/>
            </a:pPr>
            <a:r>
              <a:rPr lang="en-GB" b="1">
                <a:solidFill>
                  <a:schemeClr val="dk1"/>
                </a:solidFill>
                <a:latin typeface="Comfortaa"/>
                <a:ea typeface="Comfortaa"/>
                <a:cs typeface="Comfortaa"/>
                <a:sym typeface="Comfortaa"/>
              </a:rPr>
              <a:t>About 200 pages</a:t>
            </a:r>
            <a:endParaRPr b="1">
              <a:solidFill>
                <a:schemeClr val="dk1"/>
              </a:solidFill>
              <a:latin typeface="Comfortaa"/>
              <a:ea typeface="Comfortaa"/>
              <a:cs typeface="Comfortaa"/>
              <a:sym typeface="Comfortaa"/>
            </a:endParaRPr>
          </a:p>
        </p:txBody>
      </p:sp>
      <p:pic>
        <p:nvPicPr>
          <p:cNvPr id="157" name="Google Shape;157;p27"/>
          <p:cNvPicPr preferRelativeResize="0"/>
          <p:nvPr/>
        </p:nvPicPr>
        <p:blipFill>
          <a:blip r:embed="rId3">
            <a:alphaModFix/>
          </a:blip>
          <a:stretch>
            <a:fillRect/>
          </a:stretch>
        </p:blipFill>
        <p:spPr>
          <a:xfrm rot="483144">
            <a:off x="5097567" y="342442"/>
            <a:ext cx="3422266" cy="4544141"/>
          </a:xfrm>
          <a:prstGeom prst="rect">
            <a:avLst/>
          </a:prstGeom>
          <a:noFill/>
          <a:ln>
            <a:noFill/>
          </a:ln>
          <a:effectLst>
            <a:outerShdw blurRad="57150" dist="19050" dir="5400000" algn="bl" rotWithShape="0">
              <a:srgbClr val="000000">
                <a:alpha val="50000"/>
              </a:srgbClr>
            </a:outerShdw>
          </a:effectLst>
        </p:spPr>
      </p:pic>
      <p:sp>
        <p:nvSpPr>
          <p:cNvPr id="158" name="Google Shape;158;p27"/>
          <p:cNvSpPr txBox="1"/>
          <p:nvPr/>
        </p:nvSpPr>
        <p:spPr>
          <a:xfrm>
            <a:off x="205750" y="3921925"/>
            <a:ext cx="3975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https://docs.google.com/document/d/1WEuZiEydbcxmBOs0lfs0_2_vzwIX-OLGljw-SS-M4UU/edit?usp=sharing</a:t>
            </a:r>
            <a:r>
              <a:rPr lang="en-GB"/>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subTitle" idx="1"/>
          </p:nvPr>
        </p:nvSpPr>
        <p:spPr>
          <a:xfrm>
            <a:off x="311700" y="1428900"/>
            <a:ext cx="8520600" cy="32721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GB" sz="9600" b="1">
                <a:solidFill>
                  <a:srgbClr val="000000"/>
                </a:solidFill>
                <a:latin typeface="Lato"/>
                <a:ea typeface="Lato"/>
                <a:cs typeface="Lato"/>
                <a:sym typeface="Lato"/>
              </a:rPr>
              <a:t>What is the anthropause?</a:t>
            </a:r>
            <a:endParaRPr sz="9600" b="1">
              <a:solidFill>
                <a:srgbClr val="000000"/>
              </a:solidFill>
              <a:latin typeface="Lato"/>
              <a:ea typeface="Lato"/>
              <a:cs typeface="Lato"/>
              <a:sym typeface="Lato"/>
            </a:endParaRPr>
          </a:p>
          <a:p>
            <a:pPr marL="0" lvl="0" indent="0" algn="ctr" rtl="0">
              <a:spcBef>
                <a:spcPts val="0"/>
              </a:spcBef>
              <a:spcAft>
                <a:spcPts val="0"/>
              </a:spcAft>
              <a:buNone/>
            </a:pPr>
            <a:endParaRPr sz="5405" b="1">
              <a:solidFill>
                <a:srgbClr val="000000"/>
              </a:solidFill>
              <a:latin typeface="Lato"/>
              <a:ea typeface="Lato"/>
              <a:cs typeface="Lato"/>
              <a:sym typeface="Lato"/>
            </a:endParaRPr>
          </a:p>
          <a:p>
            <a:pPr marL="0" lvl="0" indent="0" algn="ctr" rtl="0">
              <a:lnSpc>
                <a:spcPct val="115000"/>
              </a:lnSpc>
              <a:spcBef>
                <a:spcPts val="0"/>
              </a:spcBef>
              <a:spcAft>
                <a:spcPts val="0"/>
              </a:spcAft>
              <a:buClr>
                <a:schemeClr val="dk1"/>
              </a:buClr>
              <a:buSzPct val="39205"/>
              <a:buFont typeface="Arial"/>
              <a:buNone/>
            </a:pPr>
            <a:r>
              <a:rPr lang="en-GB" sz="2805" b="1">
                <a:solidFill>
                  <a:srgbClr val="404040"/>
                </a:solidFill>
                <a:highlight>
                  <a:srgbClr val="FFFFFF"/>
                </a:highlight>
                <a:latin typeface="Lato"/>
                <a:ea typeface="Lato"/>
                <a:cs typeface="Lato"/>
                <a:sym typeface="Lato"/>
              </a:rPr>
              <a:t> the global-scale, temporary slowdown in human activity, which is likely to have a profound impact on other species.</a:t>
            </a:r>
            <a:endParaRPr sz="2805" b="1">
              <a:solidFill>
                <a:srgbClr val="404040"/>
              </a:solidFill>
              <a:highlight>
                <a:srgbClr val="FFFFFF"/>
              </a:highlight>
              <a:latin typeface="Lato"/>
              <a:ea typeface="Lato"/>
              <a:cs typeface="Lato"/>
              <a:sym typeface="Lato"/>
            </a:endParaRPr>
          </a:p>
          <a:p>
            <a:pPr marL="0" lvl="0" indent="0" algn="ctr" rtl="0">
              <a:spcBef>
                <a:spcPts val="0"/>
              </a:spcBef>
              <a:spcAft>
                <a:spcPts val="0"/>
              </a:spcAft>
              <a:buNone/>
            </a:pPr>
            <a:endParaRPr sz="3700" b="1">
              <a:solidFill>
                <a:srgbClr val="000000"/>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311700" y="744575"/>
            <a:ext cx="8520600" cy="50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sz="4100">
                <a:latin typeface="Lato"/>
                <a:ea typeface="Lato"/>
                <a:cs typeface="Lato"/>
                <a:sym typeface="Lato"/>
              </a:rPr>
              <a:t>The term emerged during the first lockdown</a:t>
            </a:r>
            <a:endParaRPr sz="4100">
              <a:latin typeface="Lato"/>
              <a:ea typeface="Lato"/>
              <a:cs typeface="Lato"/>
              <a:sym typeface="Lato"/>
            </a:endParaRPr>
          </a:p>
        </p:txBody>
      </p:sp>
      <p:sp>
        <p:nvSpPr>
          <p:cNvPr id="68" name="Google Shape;68;p15"/>
          <p:cNvSpPr txBox="1"/>
          <p:nvPr/>
        </p:nvSpPr>
        <p:spPr>
          <a:xfrm>
            <a:off x="224125" y="39898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dk1"/>
                </a:solidFill>
                <a:highlight>
                  <a:srgbClr val="FFFFFF"/>
                </a:highlight>
              </a:rPr>
              <a:t>Prof Christian Rutz et al</a:t>
            </a:r>
            <a:endParaRPr b="1">
              <a:solidFill>
                <a:schemeClr val="dk1"/>
              </a:solidFill>
            </a:endParaRPr>
          </a:p>
        </p:txBody>
      </p:sp>
      <p:sp>
        <p:nvSpPr>
          <p:cNvPr id="69" name="Google Shape;69;p15"/>
          <p:cNvSpPr txBox="1"/>
          <p:nvPr/>
        </p:nvSpPr>
        <p:spPr>
          <a:xfrm rot="5400000">
            <a:off x="5098700" y="3608325"/>
            <a:ext cx="747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u="sng">
                <a:solidFill>
                  <a:schemeClr val="hlink"/>
                </a:solidFill>
                <a:latin typeface="Lato"/>
                <a:ea typeface="Lato"/>
                <a:cs typeface="Lato"/>
                <a:sym typeface="Lato"/>
                <a:hlinkClick r:id="rId3"/>
              </a:rPr>
              <a:t>https://www.nature.com/articles/s41559-020-1237-z</a:t>
            </a:r>
            <a:r>
              <a:rPr lang="en-GB" b="1">
                <a:latin typeface="Lato"/>
                <a:ea typeface="Lato"/>
                <a:cs typeface="Lato"/>
                <a:sym typeface="Lato"/>
              </a:rPr>
              <a:t> </a:t>
            </a:r>
            <a:endParaRPr b="1">
              <a:latin typeface="Lato"/>
              <a:ea typeface="Lato"/>
              <a:cs typeface="Lato"/>
              <a:sym typeface="Lato"/>
            </a:endParaRPr>
          </a:p>
        </p:txBody>
      </p:sp>
      <p:sp>
        <p:nvSpPr>
          <p:cNvPr id="70" name="Google Shape;70;p15"/>
          <p:cNvSpPr txBox="1"/>
          <p:nvPr/>
        </p:nvSpPr>
        <p:spPr>
          <a:xfrm>
            <a:off x="493075" y="1280800"/>
            <a:ext cx="8000100" cy="239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50" i="1">
                <a:solidFill>
                  <a:schemeClr val="dk1"/>
                </a:solidFill>
                <a:highlight>
                  <a:srgbClr val="FFFFFF"/>
                </a:highlight>
                <a:latin typeface="Lato"/>
                <a:ea typeface="Lato"/>
                <a:cs typeface="Lato"/>
                <a:sym typeface="Lato"/>
              </a:rPr>
              <a:t>There will be unforeseen opportunities to reinvent the way we live our lives, and to forge a mutually beneficial coexistence with other species. It would be wonderful if careful research during this period of crisis helped us to find innovative ways of reining in our increasingly expansive lifestyles, to rediscover how important a healthy environment is for our own well-being, and </a:t>
            </a:r>
            <a:r>
              <a:rPr lang="en-GB" sz="2050" b="1" i="1">
                <a:solidFill>
                  <a:srgbClr val="FF0000"/>
                </a:solidFill>
                <a:highlight>
                  <a:srgbClr val="FFFFFF"/>
                </a:highlight>
                <a:latin typeface="Lato"/>
                <a:ea typeface="Lato"/>
                <a:cs typeface="Lato"/>
                <a:sym typeface="Lato"/>
              </a:rPr>
              <a:t>to replace a sense of owning with a sense of belonging</a:t>
            </a:r>
            <a:r>
              <a:rPr lang="en-GB" sz="1700" i="1">
                <a:solidFill>
                  <a:schemeClr val="dk1"/>
                </a:solidFill>
                <a:highlight>
                  <a:srgbClr val="FFFFFF"/>
                </a:highlight>
                <a:latin typeface="Lato"/>
                <a:ea typeface="Lato"/>
                <a:cs typeface="Lato"/>
                <a:sym typeface="Lato"/>
              </a:rPr>
              <a:t>. </a:t>
            </a:r>
            <a:r>
              <a:rPr lang="en-GB" sz="2050" i="1">
                <a:solidFill>
                  <a:schemeClr val="dk1"/>
                </a:solidFill>
                <a:highlight>
                  <a:srgbClr val="FFFFFF"/>
                </a:highlight>
                <a:latin typeface="Lato"/>
                <a:ea typeface="Lato"/>
                <a:cs typeface="Lato"/>
                <a:sym typeface="Lato"/>
              </a:rPr>
              <a:t>We hope that people will choose to hear the wake-up call.</a:t>
            </a:r>
            <a:endParaRPr sz="2100" i="1">
              <a:solidFill>
                <a:schemeClr val="dk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485900" y="152400"/>
            <a:ext cx="6794625" cy="4838700"/>
          </a:xfrm>
          <a:prstGeom prst="rect">
            <a:avLst/>
          </a:prstGeom>
          <a:noFill/>
          <a:ln>
            <a:noFill/>
          </a:ln>
          <a:effectLst>
            <a:outerShdw blurRad="57150" dist="19050" dir="5400000" algn="bl" rotWithShape="0">
              <a:srgbClr val="000000">
                <a:alpha val="50000"/>
              </a:srgbClr>
            </a:outerShdw>
          </a:effectLst>
        </p:spPr>
      </p:pic>
      <p:sp>
        <p:nvSpPr>
          <p:cNvPr id="76" name="Google Shape;76;p16"/>
          <p:cNvSpPr txBox="1"/>
          <p:nvPr/>
        </p:nvSpPr>
        <p:spPr>
          <a:xfrm rot="-5400000">
            <a:off x="-1019750" y="31833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https://languages.oup.com/word-of-the-year/2020/</a:t>
            </a:r>
            <a:endParaRPr/>
          </a:p>
        </p:txBody>
      </p:sp>
      <p:sp>
        <p:nvSpPr>
          <p:cNvPr id="77" name="Google Shape;77;p16"/>
          <p:cNvSpPr txBox="1"/>
          <p:nvPr/>
        </p:nvSpPr>
        <p:spPr>
          <a:xfrm rot="5400937">
            <a:off x="6933075" y="2632818"/>
            <a:ext cx="3302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b="1">
                <a:latin typeface="Lato"/>
                <a:ea typeface="Lato"/>
                <a:cs typeface="Lato"/>
                <a:sym typeface="Lato"/>
              </a:rPr>
              <a:t>Neologism</a:t>
            </a:r>
            <a:endParaRPr sz="3200"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b="1">
                <a:solidFill>
                  <a:schemeClr val="dk1"/>
                </a:solidFill>
                <a:latin typeface="Lato"/>
                <a:ea typeface="Lato"/>
                <a:cs typeface="Lato"/>
                <a:sym typeface="Lato"/>
              </a:rPr>
              <a:t>Google Mobility reports</a:t>
            </a:r>
            <a:endParaRPr b="1">
              <a:solidFill>
                <a:schemeClr val="dk1"/>
              </a:solidFill>
              <a:latin typeface="Lato"/>
              <a:ea typeface="Lato"/>
              <a:cs typeface="Lato"/>
              <a:sym typeface="Lato"/>
            </a:endParaRPr>
          </a:p>
        </p:txBody>
      </p:sp>
      <p:pic>
        <p:nvPicPr>
          <p:cNvPr id="83" name="Google Shape;83;p17"/>
          <p:cNvPicPr preferRelativeResize="0"/>
          <p:nvPr/>
        </p:nvPicPr>
        <p:blipFill>
          <a:blip r:embed="rId3">
            <a:alphaModFix/>
          </a:blip>
          <a:stretch>
            <a:fillRect/>
          </a:stretch>
        </p:blipFill>
        <p:spPr>
          <a:xfrm>
            <a:off x="152400" y="152400"/>
            <a:ext cx="8839198" cy="2511893"/>
          </a:xfrm>
          <a:prstGeom prst="rect">
            <a:avLst/>
          </a:prstGeom>
          <a:noFill/>
          <a:ln>
            <a:noFill/>
          </a:ln>
          <a:effectLst>
            <a:outerShdw blurRad="57150" dist="19050" dir="5400000" algn="bl" rotWithShape="0">
              <a:srgbClr val="000000">
                <a:alpha val="50000"/>
              </a:srgbClr>
            </a:outerShdw>
          </a:effectLst>
        </p:spPr>
      </p:pic>
      <p:sp>
        <p:nvSpPr>
          <p:cNvPr id="84" name="Google Shape;84;p17"/>
          <p:cNvSpPr txBox="1"/>
          <p:nvPr/>
        </p:nvSpPr>
        <p:spPr>
          <a:xfrm rot="-5400000">
            <a:off x="-1771075" y="2509575"/>
            <a:ext cx="434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https://www.google.com/covid19/mobility</a:t>
            </a:r>
            <a:endParaRPr/>
          </a:p>
          <a:p>
            <a:pPr marL="0" lvl="0" indent="0" algn="l" rtl="0">
              <a:spcBef>
                <a:spcPts val="0"/>
              </a:spcBef>
              <a:spcAft>
                <a:spcPts val="0"/>
              </a:spcAft>
              <a:buNone/>
            </a:pPr>
            <a:r>
              <a:rPr lang="en-GB"/>
              <a:t>/</a:t>
            </a:r>
            <a:endParaRPr/>
          </a:p>
        </p:txBody>
      </p:sp>
      <p:sp>
        <p:nvSpPr>
          <p:cNvPr id="85" name="Google Shape;85;p17"/>
          <p:cNvSpPr txBox="1"/>
          <p:nvPr/>
        </p:nvSpPr>
        <p:spPr>
          <a:xfrm>
            <a:off x="7255450" y="72975"/>
            <a:ext cx="1703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i="1">
                <a:latin typeface="Lato"/>
                <a:ea typeface="Lato"/>
                <a:cs typeface="Lato"/>
                <a:sym typeface="Lato"/>
              </a:rPr>
              <a:t>Free Access</a:t>
            </a:r>
            <a:endParaRPr sz="2400" b="1" i="1">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367725" y="3461675"/>
            <a:ext cx="8520600" cy="13851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GB" sz="2780">
                <a:solidFill>
                  <a:schemeClr val="dk1"/>
                </a:solidFill>
                <a:latin typeface="Lato"/>
                <a:ea typeface="Lato"/>
                <a:cs typeface="Lato"/>
                <a:sym typeface="Lato"/>
              </a:rPr>
              <a:t>Emergence Magazine Podcast</a:t>
            </a:r>
            <a:endParaRPr sz="2780">
              <a:solidFill>
                <a:schemeClr val="dk1"/>
              </a:solidFill>
              <a:latin typeface="Lato"/>
              <a:ea typeface="Lato"/>
              <a:cs typeface="Lato"/>
              <a:sym typeface="Lato"/>
            </a:endParaRPr>
          </a:p>
          <a:p>
            <a:pPr marL="0" lvl="0" indent="0" algn="ctr" rtl="0">
              <a:lnSpc>
                <a:spcPct val="80000"/>
              </a:lnSpc>
              <a:spcBef>
                <a:spcPts val="0"/>
              </a:spcBef>
              <a:spcAft>
                <a:spcPts val="0"/>
              </a:spcAft>
              <a:buSzPts val="935"/>
              <a:buNone/>
            </a:pPr>
            <a:r>
              <a:rPr lang="en-GB" sz="1675">
                <a:solidFill>
                  <a:schemeClr val="dk1"/>
                </a:solidFill>
                <a:highlight>
                  <a:srgbClr val="FFFFFF"/>
                </a:highlight>
                <a:latin typeface="Lato"/>
                <a:ea typeface="Lato"/>
                <a:cs typeface="Lato"/>
                <a:sym typeface="Lato"/>
              </a:rPr>
              <a:t>Naturalist Michael McCarthy</a:t>
            </a:r>
            <a:endParaRPr sz="1675">
              <a:solidFill>
                <a:schemeClr val="dk1"/>
              </a:solidFill>
              <a:highlight>
                <a:srgbClr val="FFFFFF"/>
              </a:highlight>
              <a:latin typeface="Lato"/>
              <a:ea typeface="Lato"/>
              <a:cs typeface="Lato"/>
              <a:sym typeface="Lato"/>
            </a:endParaRPr>
          </a:p>
          <a:p>
            <a:pPr marL="0" lvl="0" indent="0" algn="ctr" rtl="0">
              <a:lnSpc>
                <a:spcPct val="80000"/>
              </a:lnSpc>
              <a:spcBef>
                <a:spcPts val="0"/>
              </a:spcBef>
              <a:spcAft>
                <a:spcPts val="0"/>
              </a:spcAft>
              <a:buSzPts val="935"/>
              <a:buNone/>
            </a:pPr>
            <a:r>
              <a:rPr lang="en-GB" sz="1675">
                <a:solidFill>
                  <a:schemeClr val="dk1"/>
                </a:solidFill>
                <a:highlight>
                  <a:srgbClr val="FFFFFF"/>
                </a:highlight>
                <a:latin typeface="Lato"/>
                <a:ea typeface="Lato"/>
                <a:cs typeface="Lato"/>
                <a:sym typeface="Lato"/>
              </a:rPr>
              <a:t>“Spring in the time of Coronavirus”</a:t>
            </a:r>
            <a:endParaRPr sz="1675">
              <a:solidFill>
                <a:schemeClr val="dk1"/>
              </a:solidFill>
              <a:highlight>
                <a:srgbClr val="FFFFFF"/>
              </a:highlight>
              <a:latin typeface="Lato"/>
              <a:ea typeface="Lato"/>
              <a:cs typeface="Lato"/>
              <a:sym typeface="Lato"/>
            </a:endParaRPr>
          </a:p>
        </p:txBody>
      </p:sp>
      <p:pic>
        <p:nvPicPr>
          <p:cNvPr id="91" name="Google Shape;91;p18"/>
          <p:cNvPicPr preferRelativeResize="0"/>
          <p:nvPr/>
        </p:nvPicPr>
        <p:blipFill>
          <a:blip r:embed="rId3">
            <a:alphaModFix/>
          </a:blip>
          <a:stretch>
            <a:fillRect/>
          </a:stretch>
        </p:blipFill>
        <p:spPr>
          <a:xfrm>
            <a:off x="469550" y="932350"/>
            <a:ext cx="8316949" cy="2529324"/>
          </a:xfrm>
          <a:prstGeom prst="rect">
            <a:avLst/>
          </a:prstGeom>
          <a:noFill/>
          <a:ln>
            <a:noFill/>
          </a:ln>
          <a:effectLst>
            <a:outerShdw blurRad="57150" dist="19050" dir="5400000" algn="bl" rotWithShape="0">
              <a:srgbClr val="000000">
                <a:alpha val="50000"/>
              </a:srgbClr>
            </a:outerShdw>
          </a:effectLst>
        </p:spPr>
      </p:pic>
      <p:sp>
        <p:nvSpPr>
          <p:cNvPr id="92" name="Google Shape;92;p18"/>
          <p:cNvSpPr txBox="1"/>
          <p:nvPr/>
        </p:nvSpPr>
        <p:spPr>
          <a:xfrm rot="-5400000">
            <a:off x="-1995125" y="2151025"/>
            <a:ext cx="492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https://emergencemagazine.org/essay/the-consolation-of-nature/</a:t>
            </a:r>
            <a:endParaRPr/>
          </a:p>
          <a:p>
            <a:pPr marL="0" lvl="0" indent="0" algn="l" rtl="0">
              <a:spcBef>
                <a:spcPts val="0"/>
              </a:spcBef>
              <a:spcAft>
                <a:spcPts val="0"/>
              </a:spcAft>
              <a:buNone/>
            </a:pPr>
            <a:endParaRPr/>
          </a:p>
        </p:txBody>
      </p:sp>
      <p:sp>
        <p:nvSpPr>
          <p:cNvPr id="93" name="Google Shape;93;p18"/>
          <p:cNvSpPr txBox="1"/>
          <p:nvPr/>
        </p:nvSpPr>
        <p:spPr>
          <a:xfrm>
            <a:off x="7255450" y="72975"/>
            <a:ext cx="1703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i="1">
                <a:latin typeface="Lato"/>
                <a:ea typeface="Lato"/>
                <a:cs typeface="Lato"/>
                <a:sym typeface="Lato"/>
              </a:rPr>
              <a:t>Free Access</a:t>
            </a:r>
            <a:endParaRPr sz="2400" b="1" i="1">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subTitle" idx="1"/>
          </p:nvPr>
        </p:nvSpPr>
        <p:spPr>
          <a:xfrm>
            <a:off x="300500" y="3472875"/>
            <a:ext cx="40128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200" b="1">
                <a:solidFill>
                  <a:srgbClr val="000000"/>
                </a:solidFill>
                <a:latin typeface="Lato"/>
                <a:ea typeface="Lato"/>
                <a:cs typeface="Lato"/>
                <a:sym typeface="Lato"/>
              </a:rPr>
              <a:t>Appreciating the local</a:t>
            </a:r>
            <a:endParaRPr sz="3200" b="1">
              <a:solidFill>
                <a:srgbClr val="000000"/>
              </a:solidFill>
              <a:latin typeface="Lato"/>
              <a:ea typeface="Lato"/>
              <a:cs typeface="Lato"/>
              <a:sym typeface="Lato"/>
            </a:endParaRPr>
          </a:p>
          <a:p>
            <a:pPr marL="0" lvl="0" indent="0" algn="ctr" rtl="0">
              <a:spcBef>
                <a:spcPts val="0"/>
              </a:spcBef>
              <a:spcAft>
                <a:spcPts val="0"/>
              </a:spcAft>
              <a:buNone/>
            </a:pPr>
            <a:r>
              <a:rPr lang="en-GB" sz="3200" b="1">
                <a:solidFill>
                  <a:srgbClr val="000000"/>
                </a:solidFill>
                <a:latin typeface="Lato"/>
                <a:ea typeface="Lato"/>
                <a:cs typeface="Lato"/>
                <a:sym typeface="Lato"/>
              </a:rPr>
              <a:t>1km from home</a:t>
            </a:r>
            <a:endParaRPr sz="3200" b="1">
              <a:solidFill>
                <a:srgbClr val="000000"/>
              </a:solidFill>
              <a:latin typeface="Lato"/>
              <a:ea typeface="Lato"/>
              <a:cs typeface="Lato"/>
              <a:sym typeface="Lato"/>
            </a:endParaRPr>
          </a:p>
        </p:txBody>
      </p:sp>
      <p:sp>
        <p:nvSpPr>
          <p:cNvPr id="99" name="Google Shape;99;p19"/>
          <p:cNvSpPr txBox="1"/>
          <p:nvPr/>
        </p:nvSpPr>
        <p:spPr>
          <a:xfrm rot="-5400000">
            <a:off x="-878400" y="1035300"/>
            <a:ext cx="3000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Create your own map with different diameters using: </a:t>
            </a:r>
            <a:r>
              <a:rPr lang="en-GB" u="sng">
                <a:solidFill>
                  <a:schemeClr val="hlink"/>
                </a:solidFill>
                <a:hlinkClick r:id="rId3"/>
              </a:rPr>
              <a:t>https://2kmfromhome.com/</a:t>
            </a:r>
            <a:endParaRPr/>
          </a:p>
          <a:p>
            <a:pPr marL="0" lvl="0" indent="0" algn="l" rtl="0">
              <a:spcBef>
                <a:spcPts val="0"/>
              </a:spcBef>
              <a:spcAft>
                <a:spcPts val="0"/>
              </a:spcAft>
              <a:buNone/>
            </a:pPr>
            <a:endParaRPr/>
          </a:p>
        </p:txBody>
      </p:sp>
      <p:pic>
        <p:nvPicPr>
          <p:cNvPr id="100" name="Google Shape;100;p19"/>
          <p:cNvPicPr preferRelativeResize="0"/>
          <p:nvPr/>
        </p:nvPicPr>
        <p:blipFill>
          <a:blip r:embed="rId4">
            <a:alphaModFix/>
          </a:blip>
          <a:stretch>
            <a:fillRect/>
          </a:stretch>
        </p:blipFill>
        <p:spPr>
          <a:xfrm>
            <a:off x="4508300" y="104925"/>
            <a:ext cx="4388099" cy="49336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771125" y="196200"/>
            <a:ext cx="7621200" cy="1299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sz="1900" b="1" i="1">
                <a:solidFill>
                  <a:srgbClr val="1C1D1E"/>
                </a:solidFill>
                <a:highlight>
                  <a:srgbClr val="FFFFFF"/>
                </a:highlight>
                <a:latin typeface="Lato"/>
                <a:ea typeface="Lato"/>
                <a:cs typeface="Lato"/>
                <a:sym typeface="Lato"/>
              </a:rPr>
              <a:t>The temporal experience of the current anthropause is universally framed as a slowing‐down of everyday life; at odds with the general accelerationism of globalised extractive economies.</a:t>
            </a:r>
            <a:endParaRPr sz="5900" b="1" i="1">
              <a:latin typeface="Lato"/>
              <a:ea typeface="Lato"/>
              <a:cs typeface="Lato"/>
              <a:sym typeface="Lato"/>
            </a:endParaRPr>
          </a:p>
        </p:txBody>
      </p:sp>
      <p:sp>
        <p:nvSpPr>
          <p:cNvPr id="106" name="Google Shape;106;p20"/>
          <p:cNvSpPr txBox="1"/>
          <p:nvPr/>
        </p:nvSpPr>
        <p:spPr>
          <a:xfrm rot="-5400000">
            <a:off x="-1909075" y="2203500"/>
            <a:ext cx="4845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accent5"/>
                </a:solidFill>
                <a:hlinkClick r:id="rId3">
                  <a:extLst>
                    <a:ext uri="{A12FA001-AC4F-418D-AE19-62706E023703}">
                      <ahyp:hlinkClr xmlns:ahyp="http://schemas.microsoft.com/office/drawing/2018/hyperlinkcolor" val="tx"/>
                    </a:ext>
                  </a:extLst>
                </a:hlinkClick>
              </a:rPr>
              <a:t>https://rgs-ibg.onlinelibrary.wiley.com/doi/10.1111/geoj.12373</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07" name="Google Shape;107;p20"/>
          <p:cNvSpPr txBox="1"/>
          <p:nvPr/>
        </p:nvSpPr>
        <p:spPr>
          <a:xfrm rot="5400000">
            <a:off x="6190175" y="2236625"/>
            <a:ext cx="4873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https://emergencemagazine.org/op_ed/desire-paths/</a:t>
            </a:r>
            <a:endParaRPr/>
          </a:p>
          <a:p>
            <a:pPr marL="0" lvl="0" indent="0" algn="l" rtl="0">
              <a:spcBef>
                <a:spcPts val="0"/>
              </a:spcBef>
              <a:spcAft>
                <a:spcPts val="0"/>
              </a:spcAft>
              <a:buNone/>
            </a:pPr>
            <a:endParaRPr/>
          </a:p>
        </p:txBody>
      </p:sp>
      <p:sp>
        <p:nvSpPr>
          <p:cNvPr id="108" name="Google Shape;108;p20"/>
          <p:cNvSpPr txBox="1"/>
          <p:nvPr/>
        </p:nvSpPr>
        <p:spPr>
          <a:xfrm>
            <a:off x="1052400" y="1882600"/>
            <a:ext cx="68160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i="1">
                <a:latin typeface="Lato"/>
                <a:ea typeface="Lato"/>
                <a:cs typeface="Lato"/>
                <a:sym typeface="Lato"/>
              </a:rPr>
              <a:t>The time we’re living through feels borrowed against a future which is no longer guaranteed. There are glimpses of what the new world could be like—slower, quieter, more given to care—but much of this strange time looks like the old world of inequality and neglect asserting itself with a vengeance. The transition from old to new seems far from clear. This is why, I think, I keep looking for new ways to get lost, even briefly, in places that are most familiar to me. </a:t>
            </a:r>
            <a:endParaRPr sz="2000" i="1">
              <a:latin typeface="Lato"/>
              <a:ea typeface="Lato"/>
              <a:cs typeface="Lato"/>
              <a:sym typeface="Lato"/>
            </a:endParaRPr>
          </a:p>
          <a:p>
            <a:pPr marL="0" lvl="0" indent="0" algn="ctr" rtl="0">
              <a:spcBef>
                <a:spcPts val="0"/>
              </a:spcBef>
              <a:spcAft>
                <a:spcPts val="0"/>
              </a:spcAft>
              <a:buNone/>
            </a:pPr>
            <a:r>
              <a:rPr lang="en-GB" sz="2000" i="1">
                <a:latin typeface="Lato"/>
                <a:ea typeface="Lato"/>
                <a:cs typeface="Lato"/>
                <a:sym typeface="Lato"/>
              </a:rPr>
              <a:t>David Farrier</a:t>
            </a:r>
            <a:endParaRPr sz="2050" i="1">
              <a:solidFill>
                <a:schemeClr val="dk1"/>
              </a:solidFill>
              <a:highlight>
                <a:srgbClr val="F9F9F7"/>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470650" y="678149"/>
            <a:ext cx="8494049" cy="3780575"/>
          </a:xfrm>
          <a:prstGeom prst="rect">
            <a:avLst/>
          </a:prstGeom>
          <a:noFill/>
          <a:ln>
            <a:noFill/>
          </a:ln>
          <a:effectLst>
            <a:outerShdw blurRad="57150" dist="19050" dir="5400000" algn="bl" rotWithShape="0">
              <a:srgbClr val="000000">
                <a:alpha val="50000"/>
              </a:srgbClr>
            </a:outerShdw>
          </a:effectLst>
        </p:spPr>
      </p:pic>
      <p:sp>
        <p:nvSpPr>
          <p:cNvPr id="114" name="Google Shape;114;p21"/>
          <p:cNvSpPr txBox="1"/>
          <p:nvPr/>
        </p:nvSpPr>
        <p:spPr>
          <a:xfrm rot="-5400000">
            <a:off x="-2026350" y="2260625"/>
            <a:ext cx="4923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https://www.centreforcities.org/data/high-streets-recovery-tracker/</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On-screen Show (16:9)</PresentationFormat>
  <Paragraphs>45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Lato</vt:lpstr>
      <vt:lpstr>Arial</vt:lpstr>
      <vt:lpstr>Comfortaa</vt:lpstr>
      <vt:lpstr>Simple Light</vt:lpstr>
      <vt:lpstr>PowerPoint Presentation</vt:lpstr>
      <vt:lpstr>PowerPoint Presentation</vt:lpstr>
      <vt:lpstr>The term emerged during the first lockdown</vt:lpstr>
      <vt:lpstr>PowerPoint Presentation</vt:lpstr>
      <vt:lpstr>PowerPoint Presentation</vt:lpstr>
      <vt:lpstr>PowerPoint Presentation</vt:lpstr>
      <vt:lpstr>PowerPoint Presentation</vt:lpstr>
      <vt:lpstr>The temporal experience of the current anthropause is universally framed as a slowing‐down of everyday life; at odds with the general accelerationism of globalised extractive economies.</vt:lpstr>
      <vt:lpstr>PowerPoint Presentation</vt:lpstr>
      <vt:lpstr>Pauses to keep...</vt:lpstr>
      <vt:lpstr>“Human buzz”</vt:lpstr>
      <vt:lpstr>PowerPoint Presentation</vt:lpstr>
      <vt:lpstr>PowerPoint Presentation</vt:lpstr>
      <vt:lpstr>PowerPoint Presentation</vt:lpstr>
      <vt:lpstr>New PC Geographies - over a year in the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Claire Brown</cp:lastModifiedBy>
  <cp:revision>1</cp:revision>
  <dcterms:modified xsi:type="dcterms:W3CDTF">2021-05-11T08:26:26Z</dcterms:modified>
</cp:coreProperties>
</file>