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8"/>
  </p:notesMasterIdLst>
  <p:sldIdLst>
    <p:sldId id="256" r:id="rId3"/>
    <p:sldId id="260" r:id="rId4"/>
    <p:sldId id="263" r:id="rId5"/>
    <p:sldId id="264" r:id="rId6"/>
    <p:sldId id="268" r:id="rId7"/>
    <p:sldId id="261" r:id="rId8"/>
    <p:sldId id="267" r:id="rId9"/>
    <p:sldId id="271" r:id="rId10"/>
    <p:sldId id="273" r:id="rId11"/>
    <p:sldId id="272" r:id="rId12"/>
    <p:sldId id="266" r:id="rId13"/>
    <p:sldId id="270" r:id="rId14"/>
    <p:sldId id="262" r:id="rId15"/>
    <p:sldId id="269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15" autoAdjust="0"/>
    <p:restoredTop sz="94660"/>
  </p:normalViewPr>
  <p:slideViewPr>
    <p:cSldViewPr>
      <p:cViewPr>
        <p:scale>
          <a:sx n="60" d="100"/>
          <a:sy n="60" d="100"/>
        </p:scale>
        <p:origin x="-2772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69785-461E-4685-AC18-B4C54A7DEF41}" type="datetimeFigureOut">
              <a:rPr lang="en-GB" smtClean="0"/>
              <a:t>05/03/2018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A51CE-D74D-4562-872C-D265DF02B6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26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EA51CE-D74D-4562-872C-D265DF02B6A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395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3223-929E-4133-A4FE-51172F016869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00C7-46CE-48BF-AD34-09D30A0727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3223-929E-4133-A4FE-51172F016869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00C7-46CE-48BF-AD34-09D30A0727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3223-929E-4133-A4FE-51172F016869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00C7-46CE-48BF-AD34-09D30A0727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3223-929E-4133-A4FE-51172F016869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00C7-46CE-48BF-AD34-09D30A0727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3223-929E-4133-A4FE-51172F016869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00C7-46CE-48BF-AD34-09D30A0727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3223-929E-4133-A4FE-51172F016869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00C7-46CE-48BF-AD34-09D30A0727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3223-929E-4133-A4FE-51172F016869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00C7-46CE-48BF-AD34-09D30A0727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3223-929E-4133-A4FE-51172F016869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00C7-46CE-48BF-AD34-09D30A0727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3223-929E-4133-A4FE-51172F016869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00C7-46CE-48BF-AD34-09D30A0727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3223-929E-4133-A4FE-51172F016869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00C7-46CE-48BF-AD34-09D30A0727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3223-929E-4133-A4FE-51172F016869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100C7-46CE-48BF-AD34-09D30A0727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D3223-929E-4133-A4FE-51172F016869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100C7-46CE-48BF-AD34-09D30A0727D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hyperlink" Target="https://en.wikipedia.org/wiki/File:Italy_provincial_location_map.sv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My Pictures\Venice\Venice in mist compres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Illustrating the historic city, lagoon city, and mainland </a:t>
            </a:r>
            <a:endParaRPr lang="en-GB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79183"/>
            <a:ext cx="6400800" cy="1114995"/>
          </a:xfrm>
        </p:spPr>
        <p:txBody>
          <a:bodyPr>
            <a:normAutofit fontScale="70000" lnSpcReduction="20000"/>
          </a:bodyPr>
          <a:lstStyle/>
          <a:p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</a:t>
            </a:r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</a:p>
          <a:p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population, demographic change, and tourism </a:t>
            </a:r>
            <a:endParaRPr lang="en-GB" sz="3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20993" y="6488320"/>
            <a:ext cx="30230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View of Venice © David Anderson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948" y="4608"/>
            <a:ext cx="8229600" cy="616080"/>
          </a:xfrm>
        </p:spPr>
        <p:txBody>
          <a:bodyPr>
            <a:normAutofit fontScale="90000"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Burano (one of the populated islands in the northern lagoon)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H:\My Pictures\Venice\Bur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956376" cy="596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32240" y="6550223"/>
            <a:ext cx="2134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Burano © David Anderson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61680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upload.wikimedia.org/wikipedia/commons/7/74/Aeroporto_di_Venezia_-_vue_aerien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743464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36096" y="617633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 smtClean="0"/>
              <a:t>Marco Polo Airport © Wikimedia Commons</a:t>
            </a:r>
            <a:endParaRPr lang="en-GB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6345631"/>
            <a:ext cx="119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Salt marsh</a:t>
            </a:r>
            <a:endParaRPr lang="en-GB" b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699792" y="5805264"/>
            <a:ext cx="1080120" cy="6480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115616" y="4536123"/>
            <a:ext cx="792088" cy="1620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1520" y="4536123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Lagoon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08479" y="450844"/>
            <a:ext cx="3252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Mestre</a:t>
            </a:r>
            <a:r>
              <a:rPr lang="en-GB" b="1" dirty="0" smtClean="0"/>
              <a:t> (mainland settlement) is</a:t>
            </a:r>
          </a:p>
          <a:p>
            <a:r>
              <a:rPr lang="en-GB" b="1" dirty="0" smtClean="0"/>
              <a:t>located WSW of the airport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92976" y="543178"/>
            <a:ext cx="3503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Venice Marco Polo airport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13924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4933" y="6101376"/>
            <a:ext cx="55931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Piazza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Ferretto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Mestre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© William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Kimmerle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Wikimedia Commons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Piazza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Ferretto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Mestre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(mainland)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File:PiazzaFerretto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405686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12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74424" y="188640"/>
            <a:ext cx="4283583" cy="454062"/>
          </a:xfrm>
        </p:spPr>
        <p:txBody>
          <a:bodyPr>
            <a:no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ort of Venice at Marghera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File:Porto Marghera Raffineria - panorami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4314974" cy="31279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427984" y="6453336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Port of Venice at Marghera © Wikimedia Commons</a:t>
            </a:r>
            <a:endParaRPr lang="en-GB" sz="1400" dirty="0"/>
          </a:p>
        </p:txBody>
      </p:sp>
      <p:pic>
        <p:nvPicPr>
          <p:cNvPr id="3074" name="Picture 2" descr="C:\Users\laura.price\Downloads\Venice (4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6" t="15402" r="12414" b="15632"/>
          <a:stretch/>
        </p:blipFill>
        <p:spPr bwMode="auto">
          <a:xfrm>
            <a:off x="323528" y="836711"/>
            <a:ext cx="4566099" cy="314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149080"/>
            <a:ext cx="2283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© Google maps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61461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www.eni.com/img/enicom/innovation/technology-platforms/innovaz_piatt_green_4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02" y="1268760"/>
            <a:ext cx="7200800" cy="438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Marghera refinery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7502" y="575966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 err="1" smtClean="0"/>
              <a:t>Marghera</a:t>
            </a:r>
            <a:r>
              <a:rPr lang="en-GB" sz="1200" dirty="0" smtClean="0"/>
              <a:t> refinery </a:t>
            </a:r>
            <a:r>
              <a:rPr lang="en-GB" sz="1200" dirty="0"/>
              <a:t>© Wikimedia </a:t>
            </a:r>
            <a:r>
              <a:rPr lang="en-GB" sz="1400" dirty="0"/>
              <a:t>Commons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7719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928" y="20263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Route for container shipping</a:t>
            </a:r>
            <a:endParaRPr lang="en-GB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4040" y="6237312"/>
            <a:ext cx="13267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© Google maps</a:t>
            </a:r>
            <a:endParaRPr lang="en-GB" sz="1400" dirty="0"/>
          </a:p>
        </p:txBody>
      </p:sp>
      <p:pic>
        <p:nvPicPr>
          <p:cNvPr id="4098" name="Picture 2" descr="C:\Users\laura.price\Downloads\Venice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2" t="13104" r="10690" b="13104"/>
          <a:stretch/>
        </p:blipFill>
        <p:spPr bwMode="auto">
          <a:xfrm>
            <a:off x="611560" y="692696"/>
            <a:ext cx="785919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928" y="2132856"/>
            <a:ext cx="577019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687" y="4680992"/>
            <a:ext cx="1599871" cy="105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Venice is located in Italy">
            <a:hlinkClick r:id="rId4" tooltip="Venice is located in Italy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08" y="673521"/>
            <a:ext cx="254635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809770" y="1240307"/>
            <a:ext cx="1534639" cy="1296739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707904" y="6293497"/>
            <a:ext cx="2177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Source: The Venice Report 2009</a:t>
            </a:r>
            <a:endParaRPr lang="en-GB" sz="1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44409" y="668807"/>
            <a:ext cx="555496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municipality of Venice includes the historic city, other islands of the lagoon, and mainland bordering the lagoon.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208" y="3870746"/>
            <a:ext cx="2831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Map of Italy © Wikimedia Commons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58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2658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lagoon of Venice and location of the Port of Venice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24328" y="6442658"/>
            <a:ext cx="13379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© Google Maps</a:t>
            </a:r>
            <a:endParaRPr lang="en-GB" sz="1400" dirty="0"/>
          </a:p>
        </p:txBody>
      </p:sp>
      <p:pic>
        <p:nvPicPr>
          <p:cNvPr id="1026" name="Picture 2" descr="C:\Users\laura.price\Downloads\Venice (3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4" t="14712" r="11724" b="14483"/>
          <a:stretch/>
        </p:blipFill>
        <p:spPr bwMode="auto">
          <a:xfrm>
            <a:off x="1072054" y="1008993"/>
            <a:ext cx="6999891" cy="485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0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29600" cy="1282036"/>
          </a:xfrm>
        </p:spPr>
        <p:txBody>
          <a:bodyPr>
            <a:no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historic city is accessed by a causeway connecting it to the mainland by road and rail, and there is a cruise ship terminal (marked 1 on this map) operated by the Port of Venice. Water buses and water taxis also cross to and from the mainland.</a:t>
            </a: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60032" y="6396944"/>
            <a:ext cx="41903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Port of Venice ©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Bourrichon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Wikimedia Commons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laura.price\Downloads\Venice (2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t="16322" r="7587" b="16092"/>
          <a:stretch/>
        </p:blipFill>
        <p:spPr bwMode="auto">
          <a:xfrm>
            <a:off x="698299" y="1628800"/>
            <a:ext cx="7756635" cy="46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27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54" y="986926"/>
            <a:ext cx="6821771" cy="571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206" y="231316"/>
            <a:ext cx="8229600" cy="667471"/>
          </a:xfrm>
        </p:spPr>
        <p:txBody>
          <a:bodyPr>
            <a:normAutofit fontScale="90000"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Image from Google Maps showing the location of the historic city and the larger mainland settlement of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Mestre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Venice Municipality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474439"/>
            <a:ext cx="1453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Marghera </a:t>
            </a:r>
          </a:p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>
            <a:stCxn id="3" idx="3"/>
          </p:cNvCxnSpPr>
          <p:nvPr/>
        </p:nvCxnSpPr>
        <p:spPr>
          <a:xfrm flipV="1">
            <a:off x="1453967" y="2852937"/>
            <a:ext cx="2241864" cy="9138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60032" y="4936263"/>
            <a:ext cx="35060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Three inlets between the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Adriatic Sea and the lagoon of</a:t>
            </a:r>
          </a:p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Venice.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436096" y="3474440"/>
            <a:ext cx="432048" cy="13227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598510" y="4509120"/>
            <a:ext cx="477546" cy="4271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427984" y="5589240"/>
            <a:ext cx="396044" cy="14401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56176" y="6550223"/>
            <a:ext cx="2887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© Google Maps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35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Image from Google Maps showing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historic city and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other islands in the northern part of the lagoon of Venice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80728"/>
            <a:ext cx="5688632" cy="544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0" y="3212976"/>
            <a:ext cx="1299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 smtClean="0"/>
              <a:t>Sant’Erasmo</a:t>
            </a:r>
            <a:endParaRPr lang="en-GB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51175" y="2371714"/>
            <a:ext cx="164820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Murano</a:t>
            </a:r>
          </a:p>
          <a:p>
            <a:r>
              <a:rPr lang="en-GB" sz="1100" dirty="0" smtClean="0"/>
              <a:t>(famous for glass making)</a:t>
            </a:r>
            <a:endParaRPr lang="en-GB" sz="11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03848" y="2879545"/>
            <a:ext cx="648072" cy="3334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1012" y="5120912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Lido</a:t>
            </a:r>
            <a:endParaRPr lang="en-GB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91538" y="5100270"/>
            <a:ext cx="970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Lido inlet</a:t>
            </a:r>
            <a:endParaRPr lang="en-GB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83968" y="1034920"/>
            <a:ext cx="195919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 smtClean="0"/>
              <a:t>Torcello</a:t>
            </a:r>
            <a:endParaRPr lang="en-GB" sz="1600" b="1" dirty="0" smtClean="0"/>
          </a:p>
          <a:p>
            <a:r>
              <a:rPr lang="en-GB" sz="1100" dirty="0" smtClean="0"/>
              <a:t>(famous for its basilica church</a:t>
            </a:r>
            <a:r>
              <a:rPr lang="en-GB" dirty="0" smtClean="0"/>
              <a:t>)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148064" y="1196752"/>
            <a:ext cx="105841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03848" y="1772816"/>
            <a:ext cx="1384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Venice airport</a:t>
            </a:r>
            <a:endParaRPr lang="en-GB" sz="1600" b="1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527885" y="1196752"/>
            <a:ext cx="324035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22072" y="6432361"/>
            <a:ext cx="2291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© Google Maps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88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200117"/>
            <a:ext cx="6713895" cy="52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6465739"/>
            <a:ext cx="2177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Source: The Venice Report 2009</a:t>
            </a:r>
            <a:endParaRPr lang="en-GB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504" y="188640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Demographic data for the historic city can be compared across its six districts.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4128" y="5610726"/>
            <a:ext cx="1225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Grand Canal</a:t>
            </a:r>
            <a:endParaRPr lang="en-GB" sz="1600" b="1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644008" y="4725144"/>
            <a:ext cx="1584176" cy="88558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24128" y="2878197"/>
            <a:ext cx="1273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/>
              <a:t>Rialto Bridge</a:t>
            </a:r>
            <a:endParaRPr lang="en-GB" sz="1600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544570" y="3216751"/>
            <a:ext cx="1323574" cy="5481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91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enice, The Sun, Holidays, Clouds, Sky, Land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377"/>
            <a:ext cx="8496944" cy="568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508"/>
            <a:ext cx="8229600" cy="792088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View looking southwards, tip of Dorsoduro and end of the Grand Canal in the foreground, Giudecca in the background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8" y="6493738"/>
            <a:ext cx="39691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Looking southwards from Venice © </a:t>
            </a:r>
            <a:r>
              <a:rPr lang="en-GB" sz="1100" dirty="0" err="1" smtClean="0"/>
              <a:t>Jarek</a:t>
            </a:r>
            <a:r>
              <a:rPr lang="en-GB" sz="1100" dirty="0" smtClean="0"/>
              <a:t> </a:t>
            </a:r>
            <a:r>
              <a:rPr lang="en-GB" sz="1100" dirty="0" err="1" smtClean="0"/>
              <a:t>Grafik</a:t>
            </a:r>
            <a:r>
              <a:rPr lang="en-GB" sz="1100" dirty="0" smtClean="0"/>
              <a:t>, </a:t>
            </a:r>
            <a:r>
              <a:rPr lang="en-GB" sz="1100" dirty="0" err="1" smtClean="0"/>
              <a:t>Pixabay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24951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02327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view looking up the Grand Canal from Rialto Bridge in the historic city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H:\My Pictures\Venice\Looking up the Grand Ca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81442"/>
            <a:ext cx="4455756" cy="594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6199230"/>
            <a:ext cx="3664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Grand Canal from Rialto Bridge © David Anderson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75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FFA7FA36-8B64-4034-9546-5949717B01A5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1830</TotalTime>
  <Words>380</Words>
  <Application>Microsoft Office PowerPoint</Application>
  <PresentationFormat>On-screen Show (4:3)</PresentationFormat>
  <Paragraphs>54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Illustrating the historic city, lagoon city, and mainland </vt:lpstr>
      <vt:lpstr>The municipality of Venice includes the historic city, other islands of the lagoon, and mainland bordering the lagoon. </vt:lpstr>
      <vt:lpstr>The lagoon of Venice and location of the Port of Venice</vt:lpstr>
      <vt:lpstr>The historic city is accessed by a causeway connecting it to the mainland by road and rail, and there is a cruise ship terminal (marked 1 on this map) operated by the Port of Venice. Water buses and water taxis also cross to and from the mainland.</vt:lpstr>
      <vt:lpstr>Image from Google Maps showing the location of the historic city and the larger mainland settlement of Mestre in the Venice Municipality</vt:lpstr>
      <vt:lpstr>Image from Google Maps showing the historic city and other islands in the northern part of the lagoon of Venice</vt:lpstr>
      <vt:lpstr>Demographic data for the historic city can be compared across its six districts.</vt:lpstr>
      <vt:lpstr>View looking southwards, tip of Dorsoduro and end of the Grand Canal in the foreground, Giudecca in the background</vt:lpstr>
      <vt:lpstr>A view looking up the Grand Canal from Rialto Bridge in the historic city</vt:lpstr>
      <vt:lpstr>Burano (one of the populated islands in the northern lagoon)</vt:lpstr>
      <vt:lpstr>PowerPoint Presentation</vt:lpstr>
      <vt:lpstr>Piazza Ferretto in Mestre (mainland)</vt:lpstr>
      <vt:lpstr>Port of Venice at Marghera</vt:lpstr>
      <vt:lpstr>Marghera refinery</vt:lpstr>
      <vt:lpstr>Route for container shipping</vt:lpstr>
    </vt:vector>
  </TitlesOfParts>
  <Company>Eton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Climatic hazards</dc:title>
  <dc:creator>d.anderson</dc:creator>
  <cp:lastModifiedBy>Laura Price</cp:lastModifiedBy>
  <cp:revision>130</cp:revision>
  <cp:lastPrinted>2017-07-07T10:24:15Z</cp:lastPrinted>
  <dcterms:created xsi:type="dcterms:W3CDTF">2012-01-04T14:14:15Z</dcterms:created>
  <dcterms:modified xsi:type="dcterms:W3CDTF">2018-03-05T17:14:39Z</dcterms:modified>
</cp:coreProperties>
</file>