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5"/>
  </p:notesMasterIdLst>
  <p:sldIdLst>
    <p:sldId id="265" r:id="rId5"/>
    <p:sldId id="256" r:id="rId6"/>
    <p:sldId id="264" r:id="rId7"/>
    <p:sldId id="257" r:id="rId8"/>
    <p:sldId id="258" r:id="rId9"/>
    <p:sldId id="276" r:id="rId10"/>
    <p:sldId id="277" r:id="rId11"/>
    <p:sldId id="281" r:id="rId12"/>
    <p:sldId id="280" r:id="rId13"/>
    <p:sldId id="261" r:id="rId14"/>
    <p:sldId id="270" r:id="rId15"/>
    <p:sldId id="266" r:id="rId16"/>
    <p:sldId id="259" r:id="rId17"/>
    <p:sldId id="267" r:id="rId18"/>
    <p:sldId id="271" r:id="rId19"/>
    <p:sldId id="262" r:id="rId20"/>
    <p:sldId id="268" r:id="rId21"/>
    <p:sldId id="272" r:id="rId22"/>
    <p:sldId id="274" r:id="rId23"/>
    <p:sldId id="263" r:id="rId24"/>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87848" autoAdjust="0"/>
  </p:normalViewPr>
  <p:slideViewPr>
    <p:cSldViewPr>
      <p:cViewPr varScale="1">
        <p:scale>
          <a:sx n="123" d="100"/>
          <a:sy n="123" d="100"/>
        </p:scale>
        <p:origin x="1304"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5:59:43.919"/>
    </inkml:context>
    <inkml:brush xml:id="br0">
      <inkml:brushProperty name="width" value="0.05" units="cm"/>
      <inkml:brushProperty name="height" value="0.05" units="cm"/>
      <inkml:brushProperty name="color" value="#008C3A"/>
    </inkml:brush>
  </inkml:definitions>
  <inkml:trace contextRef="#ctx0" brushRef="#br0">1 205 24575,'7'-8'0,"-2"2"0,9 4 0,-4 2 0,0 0 0,-1 0 0,-3 0 0,3 0 0,-3 0 0,4 0 0,-5 0 0,1 0 0,0 0 0,0 2 0,0 5 0,3 0 0,2 9 0,2-5 0,1 9 0,4-1 0,-3-1 0,-1-1 0,-1-6 0,-6 1 0,2-5 0,-3 2 0,0-6 0,0 0 0,0-3 0,-1 0 0,4 0 0,1 0 0,3 0 0,-3 0 0,-1 0 0,0 0 0,1 0 0,3-6 0,-3 2 0,-1-5 0,-3 3 0,0 0 0,0 0 0,-3 0 0,3-11 0,-2 5 0,3-13 0,-1 11 0,1-3 0,0 4 0,-1 3 0,0-2 0,4 2 0,-3 0 0,2 1 0,0 2 0,1 1 0,3-1 0,0 4 0,0-3 0,-3 5 0,-1-2 0,0 3 0,1 0 0,6-3 0,-2 2 0,7-2 0,-3 3 0,-1 0 0,0 0 0,-4 0 0,-3 0 0,2 0 0,-2 0 0,3 0 0,4 0 0,-3 0 0,6 3 0,-6 1 0,7 6 0,-7-2 0,3 2 0,-4-4 0,-3 0 0,-1 1 0,-3-2 0,0 1 0,-1 0 0,4 0 0,1 1 0,3-1 0,0 1 0,0 2 0,-3-5 0,-2 1 0,-2-2 0,0-3 0,0 3 0,-1-3 0,1 0 0,-3-3 0,2-3 0,-2-1 0,1-2 0,-1 3 0,0-3 0,-3 2 0,3-2 0,-3 3 0,-6-3 0,-1 0 0,-15-10 0,2 0 0,-13-6 0,4 0 0,0 5 0,6 1 0,6 8 0,4 2 0,3 2 0,-2 4 0,5 0 0,-2 3 0,3 0 0,0 0 0,1 0 0,-1 3 0,0 0 0,0 3 0,-3 0 0,2-3 0,-2 3 0,3-3 0,0 0 0,0 3 0,0-3 0,0 3 0,0 0 0,0 0 0,0 0 0,0 0 0,3-1 0,-6 2 0,2-1 0,-3 0 0,-2 3 0,5-2 0,-5 2 0,5-3 0,-2 1 0,-4-1 0,5 0 0,-8-2 0,6 1 0,-3-1 0,-4 0 0,3 2 0,-7-6 0,3 3 0,-3-3 0,-1 0 0,5 0 0,-4 0 0,7 0 0,0 0 0,2 0 0,2-2 0,0-5 0,2 0 0,1-2 0,1 3 0,3 0 0,-3-3 0,6 2 0,-6-2 0,5 3 0,-1 0 0,-1 0 0,2 0 0,-4 3 0,2-2 0,-6 4 0,2-2 0,-2 3 0,0 0 0,2 0 0,-2 0 0,0 0 0,-1 0 0,0 0 0,1 0 0,3 0 0,3 3 0,0 0 0,3 3 0,0 0 0,0-1 0,0 1 0,3 0 0,3 0 0,8 0 0,3 1 0,5 0 0,4 0 0,-4 4 0,8-3 0,-3 3 0,4-3 0,1 0 0,-1-1 0,-4 1 0,-2-4 0,1 3 0,-3-3 0,2 0 0,-3 2 0,-1-2 0,1 4 0,4-4 0,-4-1 0,4-3 0,0 3 0,-4-2 0,4 2 0,0-3 0,-4 0 0,4 0 0,-4 0 0,-1 0 0,-3 0 0,-1 3 0,-4 1 0,0 3 0,0-1 0,-3 0 0,2-2 0,-6 1 0,4-4 0,-5 4 0,-1-2 0,1 0 0,-4 2 0,1-1 0,-2 2 0,3 0 0,-2-1 0,1 1 0,-2 0 0,0 0 0,0 0 0,3 0 0,-3-1 0,3 1 0,-3 0 0,0 0 0,3 3 0,0-3 0,3 3 0,-2-3 0,1 0 0,-4 0 0,4 0 0,-4 0 0,4-3 0,-2 2 0,3-4 0,0 2 0,0-3 0,0 0 0,-1 0 0,1 0 0,0 0 0,0 0 0,-1 0 0,1 0 0,0 0 0,-3 2 0,-1 1 0,-2 3 0,0-3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07.693"/>
    </inkml:context>
    <inkml:brush xml:id="br0">
      <inkml:brushProperty name="width" value="0.05" units="cm"/>
      <inkml:brushProperty name="height" value="0.05" units="cm"/>
      <inkml:brushProperty name="color" value="#945200"/>
    </inkml:brush>
  </inkml:definitions>
  <inkml:trace contextRef="#ctx0" brushRef="#br0">147 1 24575,'-3'2'0,"1"4"0,2 1 0,0 2 0,0-4 0,-6 1 0,4 0 0,-6 0 0,5 0 0,-3 0 0,0 3 0,0-3 0,-1 3 0,1-3 0,3 0 0,-2 0 0,4 0 0,-4-3 0,4 2 0,-4-4 0,4 4 0,-4 1 0,2 0 0,-3 6 0,0-6 0,2 3 0,-1-3 0,1 0 0,1 0 0,-2 0 0,4 0 0,-2 0 0,3-1 0,-2 4 0,1 4 0,-5 1 0,5 0 0,-5-2 0,6-5 0,-3 2 0,3-3 0,0 0 0,0 0 0,0-1 0,0 1 0,0 3 0,0 1 0,0 3 0,0 0 0,-3 0 0,2-3 0,-2-1 0,3-3 0,0 0 0,0 0 0,0-1 0,0 1 0,2-3 0,1-1 0,3-2 0,-1 0 0,1 0 0,0 0 0,-3-2 0,2 1 0,-4-4 0,4 4 0,-4-4 0,1 2 0,1-1 0,-2-1 0,1 2 0,-2-2 0,0-1 0,0 0 0,0 1 0,0-1 0,3 2 0,-2-1 0,1 2 0,-2-3 0,0 0 0,0 1 0,3-1 0,-3 1 0,3-1 0,-1-3 0,-1-1 0,2-3 0,-3 3 0,3-2 0,-2 5 0,4-2 0,-4 3 0,4 3 0,-2 0 0,0 1 0,-1-1 0,1-5 0,0-2 0,4-2 0,-4 2 0,3-3 0,-5 3 0,4 1 0,-4-1 0,1 4 0,1 3 0,-2-2 0,1 2 0,-2-8 0,3 1 0,1-9 0,3 5 0,-3-3 0,1 7 0,-4-2 0,1 5 0,1-2 0,-2 3 0,-1 3 0,-3 1 0,-3 2 0,0 0 0,1 2 0,2-1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12.940"/>
    </inkml:context>
    <inkml:brush xml:id="br0">
      <inkml:brushProperty name="width" value="0.05" units="cm"/>
      <inkml:brushProperty name="height" value="0.05" units="cm"/>
      <inkml:brushProperty name="color" value="#945200"/>
    </inkml:brush>
  </inkml:definitions>
  <inkml:trace contextRef="#ctx0" brushRef="#br0">0 0 24575,'6'0'0,"-1"0"0,1 0 0,0 0 0,0 0 0,0 0 0,0 0 0,-1 0 0,1 0 0,0 0 0,-1 0 0,1 0 0,-1 0 0,0 0 0,-2 3 0,2 0 0,-2 0 0,0 2 0,3-4 0,-6 4 0,5-2 0,-4 3 0,4 0 0,-2-1 0,0 1 0,0 0 0,-1-1 0,1 1 0,0-1 0,3 1 0,-6 0 0,5 0 0,-4-1 0,1 1 0,-2-1 0,3 1 0,-2 0 0,1-1 0,1 1 0,-3 0 0,3-1 0,-3 1 0,0-1 0,0 1 0,2 0 0,-1-1 0,1 1 0,-2 0 0,0-1 0,0 0 0,0 1 0,-2-3 0,-1-1 0,-3-2 0,0 0 0,0 0 0,0 0 0,0 0 0,1 0 0,-1 0 0,0 0 0,0 0 0,0 0 0,0 0 0,1 0 0,-1 0 0,0 0 0,0 0 0,0-3 0,3 0 0,-2-2 0,5-1 0,-3 0 0,3 0 0,0 1 0,0-1 0,0 0 0,0 1 0,0-1 0,0 0 0,0 1 0,0-1 0,0 1 0,0-1 0,0 1 0,0-1 0,0 0 0,0 1 0,0-1 0,0 0 0,-2 3 0,-2 1 0,1-1 0,1 0 0,-1-2 0,3-1 0,-6 3 0,6-2 0,-5 4 0,4-4 0,1 4 0,3-1 0,0 5 0,2 0 0,-2 3 0,2-1 0,1 1 0,-3-1 0,2-1 0,-4 1 0,4-5 0,-4 6 0,4-6 0,-4 5 0,4-1 0,-2-1 0,0 2 0,3-2 0,-3 3 0,0 0 0,2-3 0,-5 2 0,3-2 0,-3 3 0,2-1 0,-1 1 0,4-3 0,-4 2 0,2-2 0,-1 3 0,-1 0 0,1-1 0,-2 1 0,0-1 0,0 1 0,3-1 0,-3 1 0,6-3 0,-6 2 0,3-2 0,-3 2 0,0 0 0,-3-2 0,0 0 0,-3-3 0,1 0 0,-1 0 0,0 0 0,0-3 0,2 0 0,2-3 0,-1 0 0,3 0 0,-3 0 0,3 0 0,0 0 0,0 0 0,0 0 0,0 1 0,0-1 0,0 0 0,0 0 0,0 1 0,-3-1 0,3 0 0,-6 3 0,6-3 0,-6 3 0,3-3 0,0 0 0,0 1 0,1 1 0,1-1 0,-4 5 0,2-3 0,-3 3 0,0 0 0,1 0 0,-1 0 0,3-2 0,-2 1 0,2-1 0,0-1 0,0 2 0,3-1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22.237"/>
    </inkml:context>
    <inkml:brush xml:id="br0">
      <inkml:brushProperty name="width" value="0.05" units="cm"/>
      <inkml:brushProperty name="height" value="0.05" units="cm"/>
      <inkml:brushProperty name="color" value="#945200"/>
    </inkml:brush>
  </inkml:definitions>
  <inkml:trace contextRef="#ctx0" brushRef="#br0">5 0 24575,'0'11'0,"0"-3"0,0 7 0,0-1 0,0 1 0,0 0 0,0 6 0,-4-6 0,3 11 0,2-4 0,3 5 0,6 3 0,-2-6 0,1 5 0,4-6 0,-3 3 0,3 5 0,-4-4 0,0 7 0,1-2 0,-1 3 0,1 1 0,-1-5 0,0-4 0,0-5 0,-5-4 0,0-3 0,-1-4 0,-2 0 0,6 8 0,-6 2 0,7 9 0,-2 5 0,-1 2 0,3 0 0,-2 7 0,3-11 0,1 11 0,0-7 0,0-1 0,-1-1 0,0-8 0,0 3 0,4 8 0,-3-8 0,3 12 0,-8-11 0,3 1 0,-2 2 0,-1-7 0,3 0 0,-7-5 0,6-7 0,-7-4 0,4 0 0,-1-6 0,-3 6 0,7 0 0,-6 4 0,6 0 0,-6-1 0,6 0 0,-6 1 0,6 19 0,-2-15 0,0 14 0,2-21 0,-7 9 0,8-2 0,-7 4 0,6-1 0,-6-4 0,3-3 0,-1-1 0,-2-3 0,2-3 0,-3 0 0,0-3 0,4 6 0,-3 4 0,2 4 0,-3 3 0,0-4 0,0 0 0,0-3 0,0-1 0,0-5 0,0 1 0,0-5 0,3 0 0,-2 2 0,2 2 0,-3 5 0,0 4 0,0-3 0,0 0 0,3-4 0,-2-3 0,2-1 0,-3-2 0,0 0 0,0 0 0,0 0 0,0 3 0,4 3 0,-3-2 0,2 5 0,-3-6 0,0 0 0,0 0 0,0-3 0,0 0 0,0-4 0,0-4 0,0-2 0,0-2 0,0-1 0,0 0 0,0-3 0,0-4 0,0 0 0,0-6 0,0-16 0,0 19 0,0-8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24.516"/>
    </inkml:context>
    <inkml:brush xml:id="br0">
      <inkml:brushProperty name="width" value="0.05" units="cm"/>
      <inkml:brushProperty name="height" value="0.05" units="cm"/>
      <inkml:brushProperty name="color" value="#945200"/>
    </inkml:brush>
  </inkml:definitions>
  <inkml:trace contextRef="#ctx0" brushRef="#br0">0 0 24575,'0'8'0,"0"-3"0,0 5 0,0-1 0,0-1 0,0 6 0,0-2 0,0 0 0,0 2 0,0-6 0,0 0 0,0 18 0,0-3 0,0 6 0,0 0 0,0-13 0,0 5 0,0-4 0,0-2 0,0-2 0,0 5 0,0 2 0,0 2 0,0 4 0,0-7 0,0 15 0,0-9 0,0 10 0,0-9 0,0-7 0,0 2 0,0-12 0,0 5 0,0-8 0,0 7 0,0 3 0,0 3 0,0 3 0,0-4 0,0 0 0,0 0 0,0 8 0,0-6 0,0 9 0,0-13 0,0 5 0,3-12 0,-2 16 0,2-4 0,-3 7 0,0 2 0,0-14 0,3 5 0,-2-10 0,3 8 0,0 0 0,-3 2 0,6-2 0,-6-2 0,6 2 0,-2 7 0,4-2 0,0 6 0,-4-11 0,2 2 0,-6-6 0,6-1 0,-6-3 0,2-2 0,0-2 0,-2 1 0,6 7 0,-6 1 0,7 6 0,-4 1 0,5 8 0,-1-1 0,-2 1 0,2-9 0,-4-4 0,1 0 0,1-5 0,-2 0 0,4 2 0,0-2 0,0 8 0,0-6 0,0 3 0,1 4 0,-1 4 0,1-2 0,0 2 0,-1-8 0,0-3 0,0-1 0,-4-3 0,7 15 0,-9-11 0,9 13 0,-10-16 0,6 2 0,-2 4 0,3 2 0,0 2 0,-3 0 0,2-7 0,-3-1 0,0-3 0,3-3 0,-7 0 0,6-3 0,-5 0 0,5 0 0,-5 6 0,5-2 0,-2 5 0,3-6 0,-2 3 0,1 4 0,-1 1 0,7 10 0,-3-10 0,-2 1 0,0-7 0,-6-4 0,5 1 0,-5-2 0,5-2 0,-6 1 0,7 5 0,-3 0 0,4 5 0,-1 0 0,-2-2 0,2 2 0,-7-5 0,7-2 0,-7-2 0,3 0 0,-3 0 0,3 2 0,1 1 0,3 2 0,-3 1 0,0 0 0,-1 0 0,-2-3 0,2 0 0,-3-3 0,0-2 0,0-1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26.287"/>
    </inkml:context>
    <inkml:brush xml:id="br0">
      <inkml:brushProperty name="width" value="0.05" units="cm"/>
      <inkml:brushProperty name="height" value="0.05" units="cm"/>
      <inkml:brushProperty name="color" value="#945200"/>
    </inkml:brush>
  </inkml:definitions>
  <inkml:trace contextRef="#ctx0" brushRef="#br0">590 0 24575,'0'10'0,"0"0"0,0 4 0,0-5 0,0 5 0,0-8 0,0 4 0,0 1 0,0 12 0,0 1 0,0-1 0,0 2 0,0-12 0,0 8 0,0-10 0,0 19 0,0-12 0,0 12 0,0-11 0,0-1 0,3-3 0,-2-1 0,2-6 0,0 0 0,-2-3 0,2 0 0,-3 0 0,0-1 0,0 11 0,0-5 0,-13 18 0,-4 2 0,-12 3 0,-2 11 0,-4-9 0,9 1 0,-8-3 0,16-10 0,0-1 0,6-9 0,5-2 0,0-6 0,0-1 0,3 1 0,-2 3 0,5 7 0,-6 4 0,3 3 0,-11 17 0,5-8 0,-6 14 0,7-10 0,-1-7 0,2-2 0,-1-8 0,5-6 0,0-1 0,4-6 0,0 0 0,0 0 0,0 0 0,0 9 0,0-1 0,0 6 0,0-2 0,0-5 0,0 13 0,0-5 0,0 7 0,0-5 0,4-4 0,0-3 0,0-4 0,0 0 0,-1-6 0,-3 3 0,3-3 0,-3 0 0,0 0 0,0 2 0,0 2 0,-17 6 0,-3-2 0,-17 1 0,1-2 0,0-4 0,6 4 0,4-6 0,7 3 0,4-6 0,4-1 0,0-2 0,8 2 0,0-1 0,3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27.674"/>
    </inkml:context>
    <inkml:brush xml:id="br0">
      <inkml:brushProperty name="width" value="0.05" units="cm"/>
      <inkml:brushProperty name="height" value="0.05" units="cm"/>
      <inkml:brushProperty name="color" value="#945200"/>
    </inkml:brush>
  </inkml:definitions>
  <inkml:trace contextRef="#ctx0" brushRef="#br0">557 1 24575,'-14'5'0,"2"1"0,-13 9 0,4-2 0,-4 0 0,-5-4 0,4-3 0,-3 0 0,-1-3 0,4 0 0,-8-3 0,3 0 0,0 0 0,6-2 0,6 1 0,4-4 0,3 2 0,2 0 0,6-1 0,-2 3 0,3-1 0,-4 2 0,-3 5 0,-1 1 0,-5 8 0,0 1 0,-1 7 0,1-3 0,-2 6 0,9-14 0,1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29.605"/>
    </inkml:context>
    <inkml:brush xml:id="br0">
      <inkml:brushProperty name="width" value="0.05" units="cm"/>
      <inkml:brushProperty name="height" value="0.05" units="cm"/>
      <inkml:brushProperty name="color" value="#945200"/>
    </inkml:brush>
  </inkml:definitions>
  <inkml:trace contextRef="#ctx0" brushRef="#br0">1 1 24575,'0'7'0,"0"1"0,0 3 0,0-3 0,0 0 0,0-3 0,0 0 0,0 9 0,0 0 0,0 11 0,0-2 0,0-1 0,0 4 0,0 28 0,0-15 0,0 20 0,0-25 0,0-13 0,0 12 0,0-20 0,0 9 0,0-11 0,0 7 0,0-2 0,3 6 0,2-7 0,3 2 0,5 10 0,0-6 0,6 13 0,-2-15 0,0 7 0,0-7 0,-1-1 0,-4-4 0,2-3 0,-6-2 0,12 5 0,-11-7 0,15 11 0,-11-9 0,12 10 0,2 1 0,2 4 0,3 1 0,1 2 0,-4-2 0,4-1 0,-6 0 0,0-4 0,-5-1 0,-2-4 0,-8-3 0,5-2 0,-8-4 0,4 1 0,-9-2 0,2 3 0,2 0 0,0 6 0,3-2 0,-3 2 0,-1-3 0,0-3 0,1 6 0,0 2 0,0 0 0,0 4 0,0-8 0,0 2 0,0 4 0,5 24 0,-7-14 0,6 19 0,-11-28 0,3 3 0,1 8 0,-4-12 0,3 12 0,-4-19 0,0 4 0,0-9 0,0-1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30.712"/>
    </inkml:context>
    <inkml:brush xml:id="br0">
      <inkml:brushProperty name="width" value="0.05" units="cm"/>
      <inkml:brushProperty name="height" value="0.05" units="cm"/>
      <inkml:brushProperty name="color" value="#945200"/>
    </inkml:brush>
  </inkml:definitions>
  <inkml:trace contextRef="#ctx0" brushRef="#br0">65 1 24575,'0'4'0,"0"4"0,0 16 0,0-7 0,0 10 0,0-17 0,0-2 0,0 2 0,0-1 0,0 5 0,-7 0 0,0 9 0,-4-6 0,2 8 0,1-10 0,0 0 0,0-4 0,4-5 0,1-4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32.785"/>
    </inkml:context>
    <inkml:brush xml:id="br0">
      <inkml:brushProperty name="width" value="0.05" units="cm"/>
      <inkml:brushProperty name="height" value="0.05" units="cm"/>
      <inkml:brushProperty name="color" value="#945200"/>
    </inkml:brush>
  </inkml:definitions>
  <inkml:trace contextRef="#ctx0" brushRef="#br0">1 0 24575,'4'9'0,"-2"-1"0,-2 8 0,0-1 0,0 0 0,0-4 0,0-1 0,0-4 0,0 2 0,0-3 0,0 0 0,0 0 0,0-1 0,0 4 0,0 0 0,0 6 0,0 1 0,0 0 0,0-1 0,0-5 0,0 1 0,0-5 0,0 3 0,3-3 0,-2 0 0,2 0 0,-3 2 0,4 5 0,-3 0 0,2 2 0,-3-3 0,0 0 0,0-3 0,0 0 0,3-3 0,-2 0 0,2 0 0,-3-1 0,3 3 0,-2 1 0,1 6 0,-2-2 0,0 2 0,0-3 0,3-3 0,-2 0 0,2-3 0,-3 0 0,0 0 0,0-1 0,0 3 0,0 4 0,0 4 0,0 0 0,0 2 0,0-8 0,0 5 0,0-6 0,0 0 0,0 0 0,0-3 0,0 0 0,0-1 0,0 5 0,0 3 0,0 4 0,0-1 0,0 3 0,0-7 0,-3 3 0,2-7 0,-2-3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35.416"/>
    </inkml:context>
    <inkml:brush xml:id="br0">
      <inkml:brushProperty name="width" value="0.05" units="cm"/>
      <inkml:brushProperty name="height" value="0.05" units="cm"/>
      <inkml:brushProperty name="color" value="#945200"/>
    </inkml:brush>
  </inkml:definitions>
  <inkml:trace contextRef="#ctx0" brushRef="#br0">0 0 24575,'0'2'0,"0"0"0,0 5 0,0-2 0,0 0 0,0 0 0,0-1 0,0 1 0,0 0 0,0-1 0,0 1 0,0-1 0,0 1 0,0 0 0,0-1 0,0 1 0,0-1 0,0 7 0,0-2 0,0 8 0,0 6 0,0-11 0,0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0:04.571"/>
    </inkml:context>
    <inkml:brush xml:id="br0">
      <inkml:brushProperty name="width" value="0.05" units="cm"/>
      <inkml:brushProperty name="height" value="0.05" units="cm"/>
      <inkml:brushProperty name="color" value="#008C3A"/>
    </inkml:brush>
  </inkml:definitions>
  <inkml:trace contextRef="#ctx0" brushRef="#br0">224 1188 24575,'0'-16'0,"0"-5"0,0 2 0,0-6 0,0 14 0,0-5 0,0 9 0,0-1 0,0-2 0,-3-3 0,-5-5 0,-7-4 0,-5-9 0,-1-3 0,1-4 0,4 7 0,1 5 0,1 8 0,4 4 0,1 5 0,3 6 0,2-3 0,-1 6 0,2-3 0,-3 3 0,6 0 0,0 3 0,13 1 0,-2 5 0,9 2 0,2 3 0,1 0 0,3 1 0,-5 0 0,-3-5 0,-1 3 0,-4-5 0,0 4 0,0-5 0,0 6 0,0-3 0,0 3 0,-3 0 0,-1-3 0,-2 2 0,-1-5 0,0 2 0,0-3 0,0-1 0,-1-1 0,-1-6 0,-2-2 0,-2-11 0,0-21 0,0 0 0,0-12 0,0 6 0,0 10 0,0-42 0,0 23 0,3-21 0,2 26 0,3 13 0,0 1 0,-1 6 0,-3 9 0,2 3 0,-6 5 0,6 3 0,-3 3 0,2 0 0,1 3 0,-3-3 0,2 3 0,-5 0 0,3 3 0,-3 6 0,0 1 0,0 3 0,0 0 0,0 4 0,0 0 0,0 9 0,0 6 0,0 11 0,0-5 0,0 14 0,0-8 0,0 5 0,0-1 0,3-15 0,-2-3 0,2-8 0,-1-8 0,-1-1 0,2-7 0,-1 0 0,2 0 0,2 0 0,-1 0 0,1 0 0,-2 0 0,1-3 0,-2 2 0,3-4 0,0 1 0,-1-2 0,0 0 0,1 0 0,-1-5 0,-2 1 0,0-7 0,0-3 0,1-13 0,4-1 0,0-8 0,-1 9 0,1-3 0,0-2 0,5-17 0,-4 9 0,4 0 0,-6 11 0,3 14 0,-2-6 0,1 7 0,-2 1 0,-1 3 0,-3 1 0,3 6 0,-6-2 0,6 4 0,-6-4 0,5 2 0,-1-14 0,3-8 0,1-3 0,0-7 0,-1 12 0,1-3 0,-1 5 0,0 3 0,0 1 0,-4 7 0,0 1 0,-3 3 0,0 0 0,0-11 0,4-13 0,1-9 0,3 1 0,0-2 0,0 11 0,-4-2 0,3 9 0,-7 5 0,6 7 0,-5 1 0,4 5 0,-2 2 0,0 4 0,-1 1 0,-2 3 0,0 0 0,3 3 0,-2 5 0,4 0 0,-1 6 0,0-2 0,-1 3 0,0-3 0,-2 2 0,5-2 0,-5 4 0,5-5 0,-5 4 0,1-3 0,-2 7 0,0 2 0,4 4 0,-3-4 0,2-1 0,-3-8 0,0-1 0,0-4 0,0-3 0,0-1 0,0 0 0,0 4 0,0 9 0,0-3 0,0 6 0,0-7 0,0 3 0,0-3 0,0-5 0,0 0 0,0-7 0,0 3 0,0-3 0,0 0 0,0 0 0,0 2 0,-2-1 0,-2 5 0,1-2 0,-3 0 0,2 2 0,1-5 0,0 2 0,0-3 0,3 0 0,-5-3 0,4 2 0,-4 1 0,-2 7 0,-1 5 0,-2 3 0,3-3 0,0-1 0,0-4 0,4-4 0,-3 4 0,5-7 0,-2 3 0,3-3 0,-3-2 0,0 4 0,-3-1 0,-1 9 0,-2-2 0,1 3 0,1-4 0,2-3 0,2-1 0,-3-3 0,2-1 0,-1 1 0,2-2 0,-3-2 0,0-2 0,0 0 0,0 0 0,0 0 0,-3 0 0,2-6 0,-2 2 0,2-8 0,1 2 0,0 0 0,2 1 0,1 3 0,3 0 0,0 0 0,0 0 0,0 0 0,0 0 0,0 1 0,0-1 0,0 5 0,0 4 0,-5 4 0,0 8 0,-4-7 0,1 12 0,-1-9 0,2 2 0,-3 0 0,4 0 0,-4 1 0,2 7 0,-1-7 0,2 2 0,0-6 0,1-1 0,0-3 0,0 0 0,3 0 0,-6 0 0,5 0 0,-5 0 0,3 0 0,0-2 0,0 1 0,0-5 0,0 3 0,0-3 0,0 0 0,0 0 0,0 0 0,0 0 0,0 0 0,1 0 0,1-6 0,-1 2 0,4-5 0,-1 3 0,-1-3 0,2 2 0,-2-2 0,3 3 0,-3 0 0,0-3 0,-4-1 0,0-7 0,0-5 0,0 0 0,-1-4 0,-2 4 0,5 4 0,-4 1 0,5 4 0,0 3 0,-1 1 0,2 3 0,-4-7 0,1 2 0,-4-5 0,2-1 0,-5-1 0,2-4 0,0 5 0,-3-4 0,7 10 0,-2-2 0,3 7 0,2 0 0,-1 3 0,4-3 0,-4 6 0,2-8 0,-3 4 0,0-8 0,-1 2 0,1-3 0,-1 0 0,1 3 0,-1-2 0,1 7 0,3-3 0,-3 5 0,3-1 0,-3 2 0,3-1 0,-2 2 0,-1-4 0,-1 1 0,-2 1 0,3 0 0,0 3 0,1 0 0,-1 0 0,1 0 0,-1-2 0,3-1 0,-3-6 0,3 2 0,-4-6 0,4 7 0,-3-4 0,6 5 0,-3 4 0,3 4 0,0 1 0,0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37.529"/>
    </inkml:context>
    <inkml:brush xml:id="br0">
      <inkml:brushProperty name="width" value="0.05" units="cm"/>
      <inkml:brushProperty name="height" value="0.05" units="cm"/>
      <inkml:brushProperty name="color" value="#945200"/>
    </inkml:brush>
  </inkml:definitions>
  <inkml:trace contextRef="#ctx0" brushRef="#br0">104 0 24575,'-10'0'0,"1"0"0,2 3 0,1-1 0,-1 3 0,0 0 0,3 0 0,-2 0 0,5 0 0,-5 0 0,5 0 0,-2 0 0,3-1 0,-3 3 0,2-1 0,-6 7 0,3-4 0,-4 3 0,4-2 0,1-4 0,0 2 0,2-4 0,-2 1 0,3-2 0,0-1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40.586"/>
    </inkml:context>
    <inkml:brush xml:id="br0">
      <inkml:brushProperty name="width" value="0.05" units="cm"/>
      <inkml:brushProperty name="height" value="0.05" units="cm"/>
      <inkml:brushProperty name="color" value="#945200"/>
    </inkml:brush>
  </inkml:definitions>
  <inkml:trace contextRef="#ctx0" brushRef="#br0">0 0 24575,'0'5'0,"0"-1"0,0 3 0,0-1 0,0 1 0,3-2 0,4 2 0,5-3 0,3 6 0,0-4 0,4 5 0,-3 0 0,3 1 0,-4-4 0,0 3 0,0-5 0,0 2 0,-4-3 0,3 0 0,-7 0 0,4 1 0,-4-1 0,-1-3 0,1 3 0,0-5 0,0 5 0,-4-2 0,0 2 0,0-1 0,-2 7 0,2-4 0,-3 27 0,0-14 0,0 20 0,0-14 0,0 1 0,0-5 0,0 0 0,0-4 0,0 8 0,0-6 0,-4 10 0,3-11 0,-7 2 0,4-6 0,0 10 0,-4 0 0,7 6 0,-8 0 0,8-5 0,-6 2 0,6-9 0,-3 0 0,4-10 0,0-2 0,0-2 0,0 3 0,0 7 0,0-3 0,0 9 0,0-6 0,0 3 0,0-3 0,0-4 0,0-1 0,0-4 0,0 2 0,3-3 0,2 5 0,2 0 0,1 4 0,-4 0 0,2-2 0,-1 9 0,3-9 0,0 6 0,-1-7 0,1 0 0,-1-3 0,4 6 0,-3-5 0,7 5 0,-3 0 0,3-2 0,2 5 0,-2-5 0,0 2 0,-3-3 0,-2-2 0,-2 1 0,1-2 0,-1 0 0,2-1 0,1 4 0,-3-2 0,4 8 0,-4-2 0,5 11 0,-4-2 0,9 6 0,-9-7 0,4-1 0,-4 3 0,0 3 0,0 0 0,0 2 0,-1-11 0,2 25 0,-5-16 0,4 17 0,-8-14 0,3-4 0,-4 0 0,0-9 0,0 2 0,0-5 0,0 17 0,0-11 0,0 10 0,0-13 0,0 0 0,0-3 0,0 10 0,0-5 0,0 7 0,0-5 0,0-4 0,0-3 0,0-4 0,0-3 0,0-3 0,0 6 0,-3-5 0,-1 8 0,-4-3 0,1 1 0,2-3 0,2-4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42.203"/>
    </inkml:context>
    <inkml:brush xml:id="br0">
      <inkml:brushProperty name="width" value="0.05" units="cm"/>
      <inkml:brushProperty name="height" value="0.05" units="cm"/>
      <inkml:brushProperty name="color" value="#945200"/>
    </inkml:brush>
  </inkml:definitions>
  <inkml:trace contextRef="#ctx0" brushRef="#br0">0 1 24575,'0'9'0,"0"-2"0,0 0 0,0-2 0,0 2 0,0 4 0,0 1 0,0 5 0,0-5 0,0 5 0,0-5 0,0 17 0,0-7 0,0 9 0,0-9 0,0-4 0,0-3 0,0-3 0,0 5 0,4 0 0,1 5 0,3 0 0,0-7 0,-3-1 0,1-3 0,-1 3 0,3 1 0,0 0 0,-1-1 0,0-5 0,1 1 0,-1-4 0,0 1 0,0 1 0,0-2 0,0 4 0,0-5 0,0 3 0,-3-3 0,2 0 0,-3 0 0,8 0 0,-4 0 0,7 1 0,-2 1 0,-1-1 0,-1 2 0,-3-3 0,0 0 0,0-2 0,-4 1 0,3-1 0,-2 4 0,7 7 0,-6-2 0,6 15 0,-7-10 0,5 8 0,-4-6 0,-2-5 0,-3 1 0,0 2 0,0-7 0,0 3 0,0-11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1:43.772"/>
    </inkml:context>
    <inkml:brush xml:id="br0">
      <inkml:brushProperty name="width" value="0.05" units="cm"/>
      <inkml:brushProperty name="height" value="0.05" units="cm"/>
      <inkml:brushProperty name="color" value="#945200"/>
    </inkml:brush>
  </inkml:definitions>
  <inkml:trace contextRef="#ctx0" brushRef="#br0">0 0 24575,'0'10'0,"0"0"0,0 1 0,0-2 0,0-2 0,0-2 0,0 0 0,0 0 0,0 3 0,0-3 0,4 9 0,0-8 0,4 8 0,-1-6 0,0 0 0,-3 0 0,2-3 0,-5 0 0,2 0 0,0 0 0,0 0 0,4 2 0,1 2 0,-1 2 0,1 0 0,-1 0 0,1 7 0,0-6 0,0 9 0,0-9 0,-1 2 0,1-6 0,-1 3 0,-3-6 0,3 13 0,-3-8 0,4 7 0,0-6 0,-1 0 0,0-2 0,-3-2 0,3 1 0,-3 3 0,4 1 0,0 2 0,-1-3 0,0-2 0,0-2 0,-3 1 0,2-2 0,-5 1 0,2-2 0,-3 0 0,0 0 0,-3 0 0,-5 0 0,0 0 0,-6 0 0,7 0 0,-7 1 0,6-1 0,-3 0 0,4-2 0,1-1 0,2 0 0,-2-1 0,2 3 0,1-1 0,-4 2 0,7-2 0,-3-1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2:09.461"/>
    </inkml:context>
    <inkml:brush xml:id="br0">
      <inkml:brushProperty name="width" value="0.05" units="cm"/>
      <inkml:brushProperty name="height" value="0.05" units="cm"/>
      <inkml:brushProperty name="color" value="#008C3A"/>
    </inkml:brush>
  </inkml:definitions>
  <inkml:trace contextRef="#ctx0" brushRef="#br0">1758 327 24575,'-10'0'0,"3"0"0,-2 0 0,2 0 0,-3 0 0,-2 0 0,-3 0 0,0 0 0,0 0 0,0 0 0,-4 0 0,6 0 0,-9 0 0,9 0 0,-6 0 0,4 0 0,4 0 0,0 0 0,-1 11 0,3 8 0,-4 5 0,4 5 0,1-10 0,3 7 0,1-10 0,4 5 0,0-3 0,0 1 0,0 7 0,0-7 0,4 6 0,14-2 0,8 5 0,18 1 0,-5-7 0,9 3 0,-5-11 0,11 1 0,-4-5 0,5-6 0,-1-1 0,-4-3 0,4 0 0,-11 0 0,-7 0 0,-6-2 0,-10-1 0,-5-3 0,-4 1 0,-5 0 0,-2-6 0,-1-5 0,-3-3 0,0-11 0,-4 7 0,-10-9 0,-5 9 0,-14-5 0,-20 4 0,5 2 0,-11 8 0,12 7 0,-2 7 0,-1 0 0,-4 0 0,11 0 0,-4 7 0,3 8 0,-1 7 0,6 4 0,6 1 0,10-7 0,2 0 0,9-6 0,4-3 0,1 11 0,6 3 0,-4 6 0,5 4 0,0 1 0,17 13 0,0-9 0,17 4 0,-12-23 0,-1-2 0,-6-10 0,0-2 0,-3-1 0,-2-3 0,-3-1 0,-1-2 0,-2-2 0,-14-14 0,-23-9 0,-17-13 0,-24-4 0,-1-1-1008,-16-2 1008,-7 4 0,-1 1 0,43 23 0,1 1 0,-42-10-433,-6 4 433,8 8 0,21 5 0,-1 5 0,19 4 0,-6 0 0,11 0 986,8 0-986,14 0 455,8 3-455,5 9 0,5 2 0,6 11 0,1 2 0,4 4 0,0 1 0,0 2 0,4-2 0,10 0 0,11-4 0,37 7 0,-6-17 0,23 6 0,-10-16 0,2-4 0,7 0 0,-1-4 0,-12 0 0,9 0 0,-16-4 0,5 0 0,-14-6 0,-13 3 0,0-9 0,-18 6 0,4-13 0,-13-5 0,-4-5 0,0-7 0,-5 8 0,-13-2 0,1 2 0,-22-4 0,17 13 0,-9 4 0,18 16 0,-2 0 0,-1 3 0,3 5 0,1 17 0,-2 13 0,3 23 0,-1 6 0,-3 6 0,9 6 0,-5-20 0,6 10 0,0-24 0,0 9 0,5-5 0,9-5 0,18 5 0,5-12 0,3 0 0,-2-7 0,-5-5 0,26 5 0,-17-12 0,21 2 0,-26-11 0,4-2 0,-5-1 0,-6-3 0,0 0 0,-6-3 0,-3 0 0,-6-3 0,-1 1 0,-6 0 0,2-3 0,-6-1 0,0-2 0,-4 0 0,0 0 0,0 3 0,0-3 0,-7 8 0,-6-5 0,-14 8 0,1-3 0,-5 3 0,10 5 0,-10 13 0,11 7 0,-10 16 0,10 6 0,3 0 0,2-1 0,5-1 0,4-4 0,-3 1 0,8-2 0,-3-5 0,4-3 0,0-2 0,12-6 0,3-2 0,17-1 0,0-4 0,5-4 0,25 0 0,-8-8 0,24 1 0,-16-13 0,4-18 0,-6-9 0,-9-11 0,12-16 0,-25 6 0,6-13 0,-22-1 0,-10-1 0,-6-2 0,0-4 0,-6 22 0,-29-21 0,13 38 0,-40-23 0,23 26 0,-17 2 0,-23 0 0,17 15 0,-20 3 0,34 11 0,0 3 0,11 0 0,2 0 0,3 9 0,9-2 0,-4 15 0,2 6 0,4-3 0,-4 9 0,11-12 0,-1 1 0,1-4 0,3 6 0,2-12 0,3 16 0,0-13 0,7 6 0,6-7 0,13 0 0,10-2 0,28 4 0,-4-8 0,32 1 0,-38-10 0,13 0 0,-18-4 0,1-6 0,6-10 0,-12-5 0,1-5 0,-7 2 0,3-10 0,-6 4 0,-3-12 0,-11-1 0,-6 0 0,-9 1 0,-2-4 0,-4 12 0,0-12 0,0 13 0,0 4 0,-7 3 0,2 13 0,-6 3 0,4 7 0,3 8 0,4 0 0,1 4 0,5-3 0,-3 1 0,1-6 0,-1-13 0,-18-15 0,-10-23 0,-16-10 0,-6-2 0,-8-5 0,10 23 0,7 8 0,0 2 0,-2 7 0,-36-31 0,33 35 0,-13-4 0,-15 3 0,23 13 0,-20-1 0,26 12 0,-1 1 0,7 3 0,6 0 0,10 0 0,4 0 0,6 0 0,6 2 0,1 7 0,3 7 0,0 6 0,0 5 0,0-1 0,13 1 0,2-3 0,16-3 0,1-5 0,9-6 0,-4-3 0,10-4 0,-5-3 0,1 0 0,-2 0 0,-5-3 0,1-7 0,-10 2 0,-2-7 0,-10 9 0,-4-2 0,0 0 0,-7-12 0,-1 0 0,-7-15 0,-15 6 0,-14-8 0,-7 7 0,-6 0 0,-3 4 0,3 8 0,-9 0 0,1 6 0,-17 5 0,17 4 0,-13 3 0,24 0 0,-5 3 0,4 7 0,1 5 0,9 6 0,7-2 0,6-3 0,9-2 0,5 9 0,3-6 0,4 9 0,0-4 0,4 1 0,9 0 0,11 4 0,4-7 0,14 5 0,-9-8 0,8-3 0,-5-5 0,-1-2 0,-4-4 0,-6 0 0,-6-3 0,-4 0 0,0-5 0,-3-8 0,0-6 0,-7-24 0,-1 12 0,-4-12 0,-13 16 0,-6 6 0,-19-3 0,-5 13 0,-12-3 0,-8 10 0,-1 1 0,-5 3 0,19 3 0,-4 7 0,12 5 0,-2 9 0,1 1 0,8 7 0,-5 6 0,13 4 0,-4 5 0,9 4 0,10 2 0,-2 4 0,12-14 0,-3 31 0,5-30 0,5 23 0,9-27 0,18-2 0,8-8 0,12-4 0,2-8 0,9-6 0,8-4 0,-7-5 0,4-3 0,-18 0 0,0-9 0,-9 0 0,-8-10 0,-2 2 0,-12-2 0,-3 0 0,-7-3 0,-5 3 0,0-7 0,-17-13 0,-1 15 0,-19-16 0,-4 23 0,-20-2 0,11 8 0,-20 3 0,1 8 0,-1 0 0,1 0 0,6 0 0,15 7 0,-11 4 0,12 3 0,7 2 0,6-3 0,10-4 0,4-1 0,6-3 0,3 0 0,3 3 0,1 0 0,3 2 0,0 8 0,4-2 0,10 10 0,4-6 0,11 8 0,-2-7 0,1 2 0,-7-7 0,-1-4 0,-8-4 0,-2-3 0,-3 0 0,0-2 0,-1-1 0,1-2 0,0 0 0,0-8 0,-3-17 0,0-1 0,-4-12 0,0 12 0,-4-1 0,-9 4 0,-11-1 0,-10 4 0,-3 5 0,-19-6 0,4 15 0,-6-8 0,-1 13 0,9-2 0,-7 3 0,9 0 0,1 0 0,9 3 0,-8 4 0,12 7 0,-7 7 0,14-4 0,-1 5 0,9-10 0,7 7 0,0-3 0,8 4 0,0-2 0,4-3 0,0 6 0,0-2 0,0 7 0,0 1 0,0-1 0,9 4 0,1-2 0,12-1 0,2 0 0,8-6 0,13 4 0,1-10 0,14 0 0,6-11 0,-8-1 0,6-3 0,-20-9 0,-1-3 0,-11-5 0,-5-2 0,-7 6 0,-8 2 0,-2 0 0,-3 6 0,1-12 0,-4 3 0,0-8 0,-4 1 0,0 2 0,0-3 0,-3 9 0,-4 0 0,-5 9 0,1 0 0,-3 4 0,2 15 0,0 5 0,4 25 0,4 3 0,4 9 0,0-9 0,0 2 0,0-9 0,0 0 0,4-1 0,9-11 0,1-3 0,12-6 0,-5-5 0,5 1 0,-2-7 0,1 0 0,-1-3 0,6-3 0,0 0 0,1-3 0,4 0 0,-5 0 0,1-3 0,5-6 0,-14 0 0,4-5 0,-11 3 0,-4 0 0,0 0 0,0 0 0,-3-1 0,2 4 0,-5-2 0,-2 4 0,-3-2 0,-7 3 0,-1 2 0,-15 1 0,1 2 0,-12 0 0,3 0 0,-5 3 0,-1 7 0,5 4 0,1 3 0,3 6 0,7-6 0,-1 5 0,9-4 0,1 1 0,-1 6 0,7-5 0,-3 10 0,5-7 0,3 17 0,-3-11 0,4 16 0,0-18 0,0 0 0,0-6 0,0-6 0,0 0 0,0-7 0,0 5 0,0-6 0,4 6 0,0-4 0,6 1 0,2 1 0,18 6 0,-7-6 0,17 3 0,-9-8 0,5 1 0,5-4 0,-4 0 0,10-3 0,-5 0 0,1 0 0,-2-3 0,-10 0 0,-2-6 0,-4-1 0,1-5 0,0-5 0,2-5 0,-4-3 0,5-8 0,-9-1 0,10-21 0,-14 18 0,2-7 0,-9 21 0,-4 0 0,-1 3 0,-4 4 0,0 5 0,-3 3 0,-5 5 0,-4 1 0,-3 5 0,0 0 0,0 2 0,2 19 0,1 7 0,6 23 0,1 7 0,5-9 0,0 12 0,0-14 0,0 5 0,0-5 0,0-7 0,21 4 0,-9-15 0,22 6 0,-13-19 0,9 0 0,1-4 0,16 2 0,4-3 0,11-3 0,-12-5 0,3-3 0,-4 0 0,1 0 0,-1 0 0,-2-6 0,-15-1 0,9-10 0,-13-4 0,5-4 0,-9-3 0,-1 1 0,-5-4 0,4-8 0,-7 10 0,2-5 0,-9 16 0,1-18 0,-4 10 0,0-10 0,-5-4 0,0 14 0,0-14 0,0 14 0,0 3 0,0 4 0,0 5 0,0 6 0,0 4 0,0 5 0,0 3 0,0 1 0,0 0 0,0-6 0,0-10 0,4-4 0,1-10 0,-1 2 0,0-7 0,-4 2 0,0-6 0,0-2 0,0-6 0,0-9 0,-10-1 0,-7-6 0,-18-5 0,2 14 0,-9-3 0,11 16 0,-3 3 0,10 6 0,3 9 0,5 7 0,5 8 0,0 1 0,5 2 0,2 9 0,1-1 0,3 11 0,0-1 0,0-2 0,0 5 0,7-9 0,5 3 0,4-7 0,3 3 0,-4-5 0,0 0 0,0-4 0,4-2 0,-3 0 0,3 0 0,1-2 0,-4-4 0,3-3 0,-8 1 0,3 0 0,-6 0 0,2 2 0,-6-20 0,-1 7 0,-3-12 0,0-27 0,0-18 0,-5 29 0,-1-1 0,-1-35 0,-10 17 0,7 28 0,-4-8 0,-2 11 0,-2 7 0,1 2 0,-3 11 0,3 0 0,-7 6 0,8-2 0,-3 7 0,0-3 0,3 6 0,-4-2 0,5 3 0,0 0 0,0 5 0,0 5 0,3 1 0,0 7 0,3 4 0,5 10 0,-1 5 0,5-2 0,0-8 0,13-1 0,1-9 0,13 2 0,2-7 0,2-2 0,10-3 0,-4-4 0,4-3 0,-5 0 0,-5-3 0,-2-3 0,-9-1 0,-4-4 0,-2 5 0,-6-2 0,3-3 0,-3-1 0,0-3 0,-4-22 0,-1 10 0,-3-31 0,0 16 0,0-1 0,-4 4 0,-6 8 0,-4-1 0,0 5 0,-7 5 0,8 7 0,-8 2 0,2 2 0,-1 5 0,-5-3 0,0 6 0,-4-3 0,-2 5 0,0-2 0,-3 3 0,3 0 0,-5 0 0,-6 0 0,14 0 0,-6 6 0,17 7 0,-5 11 0,12-1 0,-3 7 0,2 12 0,4-11 0,-8 19 0,10-23 0,0 3 0,-2-10 0,6-2 0,-3-7 0,4 0 0,0 0 0,0 0 0,11-2 0,3-1 0,15-2 0,2 0 0,21-2 0,-17-1 0,11-3 0,-26 0 0,-4 0 0,-6 0 0,-3-2 0,-4-11 0,0 3 0,-3-14 0,-12 0 0,-9-1 0,-7 1 0,-29-2 0,9 10 0,-11-5 0,-23 10 0,37 7 0,-43 0 0,42 4 0,-16 0 0,14 3 0,-12 13 0,23-4 0,-4 9 0,26-10 0,4-3 0,0 6 0,7 6 0,0 4 0,4 6 0,0 0 0,0 6 0,0 1 0,0 3 0,8-4 0,7-4 0,9-4 0,4-4 0,-2-8 0,4 0 0,-4-7 0,3 1 0,-4-7 0,6 0 0,-9-3 0,0 0 0,-8 0 0,-6 0 0,2-3 0,-3 1 0,-3-6 0,-1-4 0,-3 0 0,-4-5 0,-9 1 0,-5 1 0,-12 2 0,-1 3 0,-5 7 0,1 0 0,4 3 0,1 0 0,6 0 0,-1 3 0,4 5 0,4 9 0,9-6 0,4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0T16:02:20.071"/>
    </inkml:context>
    <inkml:brush xml:id="br0">
      <inkml:brushProperty name="width" value="0.3" units="cm"/>
      <inkml:brushProperty name="height" value="0.6" units="cm"/>
      <inkml:brushProperty name="color" value="#00B44B"/>
      <inkml:brushProperty name="tip" value="rectangle"/>
      <inkml:brushProperty name="rasterOp" value="maskPen"/>
    </inkml:brush>
  </inkml:definitions>
  <inkml:trace contextRef="#ctx0" brushRef="#br0">720 349,'64'3,"0"1,-27 0,10-1,-10-3,9-3,0-16,-6 2,0-19,-12 11,-3-10,-2 7,-8-7,-3 8,-6-4,-2 5,-4 3,-7 4,-6 5,-7 5,-5 0,-4 5,3 2,-3 2,4 0,0 5,-6 9,8 6,-9 9,8 1,-1 3,2 2,2 10,10-11,1 35,10-31,0 27,0-28,4 3,10-8,7 0,7-4,-1-6,5-3,-1-6,4-3,1-3,-1-4,1-3,0 0,-6-3,0-3,-10-1,-1-4,-4 5,-3-2,-2-11,-6 5,-8-16,-10 10,-14-3,-10 2,-6 3,-17 0,20 9,-24 2,25 7,-14 0,6 0,-1 3,11 3,3 4,15-1,1 2,7-5,5 12,4-5,3 10,0-1,0 0,18 10,4-7,12 0,7-8,-3-4,4-2,5-4,-4-4,-1-3,0 0,-12 0,5-6,-10 0,1-7,-3 1,-11 4,3 0,-4-8,-7 5,3-14,-15 5,-15-4,-12 0,-19 5,-2 5,-14 2,18 8,-29 1,34 3,-43 3,42 4,-26 9,30 1,-10 2,10 2,2-7,14 2,0-6,15-2,-2-3,9 9,2-4,1 8,3-2,3-4,4 3,-43-18,16 0,-40-10,19 3,3 3,-3 1,5 2,10-2,-3 6,17-3,-7 3,81 0,-36-3,66 3,-55-6,4 2,-5 0,0 1,-1 3,-4 0,-6 0,-6 0,-4 0,2 0,1 0,2 0,-3 2,-7 14,-4 1,-6 17,0 2,-4-8,-5 11,-1-16,-7 4,11-5,-4-7,6-4,0 5,1-1,3 3,3 1,5-4,9 0,5 4,7-6,-2 0,7-4,-3-2,5-4,-1 0,-4-3,4 0,-9-9,6-5,-9-10,0-8,-8 1,-1-9,-9 3,0-3,-5 8,-4 2,-9 6,-11 1,-8 9,-5 3,-11 8,4 3,-11 0,17 6,-3 8,9 7,-3 7,6 4,6-4,8 7,6-8,5 8,4-8,0 3,0-7,7 7,2-10,8 6,3-7,2-4,3 1,6 0,0-2,6-1,-6-1,3-4,-8 0,3-1,-4-4,-5 0,3-3,-7 0,7-13,-10 1,2-8,-7 6,-1 3,1 0,-57 32,19 3,-36 24,31-6,15-6,-4-1,10-7,0 1,10-2,0-6,4 7,0-12,4 10,4-7,5 2,3-6,-1-1,0-3,0-2,7-1,-5-5,9-1,-10-2,8 0,-4 0,4 0,11-10,-12 3,25-22,-28 12,25-21,-20 13,4-7,-2 8,-13 2,6 6,-12 5,3 0,-7-4,-1 5,-3-10,0 11,-3-6,-12 4,2 3,-12 2,10 4,4 25,13-6,7 18,14-9,5-5,0-1,7-3,-9-8,4 0,-1-2,-3-4,3 0,-4-3,4-6,-3-1,4-9,-3-4,-4 0,-2 3,0-1,-8 9,3-6,-5 0,-3 3,1-2,-6-4,-3 2,0-2,0 0,0 9,0-7,30 36,-19-21,23 24,-24-25,-2-29,-1 13,-2-23,-5 19,0-20,0 15,0-18,0 22,0 0,-10-11,1 13,-10-10,-2 12,0 4,-5-1,-3 7,3 0,-9 5,10 1,-10 3,14 0,-4 0,10 0,1 5,59 2,-10-1,47-9,-24-17,-6-13,3-11,-11 4,12-19,-29 24,17-22,-24 25,0-5,-7 7,-4 10,-5-4,0 11,-4-8,0 6,-12-4,-4-4,-11 2,-6-3,5 4,-5-1,1 1,5 3,-4 1,7 7,-1 0,-4 2,7 4,-6-3,11 6,-2-3,1 3,3 0,-5 7,11 3,0 4,12 3,21-49,-16 27,15-38,-23 31,-11 3,-7-6,-13 5,-5 0,-5 3,-2 1,0 5,-4-2,10 3,-10 0,10 0,-4 0,10 0,6 0,6 2,4 3,3 11,5-1,3 7,4 0,0 9,0-9,0 7,0-14,0 0,0-1,0-1,0 0,-17 0,-9-2,-18-2,-10-2,-9 1,-8 0,6-1,-9-2,16-2,-11-3,13 0,12 0,8 0,16 0,4 0,9 19,4-7,7 21,5-10,9 0,-1-4,3-4,-8-4,2-3,2 0,0-5,6 0,-7-3,-4-22,-13 1,-13-14,-9 4,-8 10,-1 0,-4 7,6 7,5 4,14 3,5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0T16:02:26.027"/>
    </inkml:context>
    <inkml:brush xml:id="br0">
      <inkml:brushProperty name="width" value="0.3" units="cm"/>
      <inkml:brushProperty name="height" value="0.6" units="cm"/>
      <inkml:brushProperty name="color" value="#945200"/>
      <inkml:brushProperty name="tip" value="rectangle"/>
      <inkml:brushProperty name="rasterOp" value="maskPen"/>
    </inkml:brush>
  </inkml:definitions>
  <inkml:trace contextRef="#ctx0" brushRef="#br0">1 1,'4'37,"0"-9,3-14,-3-9,5 19,-3-5,1 10,0-7,-6-4,6-3,-6-1,6-3,-6 2,8 0,-7 4,7-3,-4 3,-1-2,3 0,-2 6,2-9,2 9,-2-9,-2 2,4-1,-7-2,10 10,-10-6,8 5,-9-2,5-7,-5 14,6-4,-2 6,4-2,-5-9,4 5,-7-12,6 4,-3 0,0 2,3 2,-6 0,2-5,0 2,2 2,2-3,1 6,0-7,-1-1,0 2,3-3,1 6,-1-3,-3-2,3 1,-5-1,5 2,0 2,-2-1,2 0,-2 0,-1-1,0-4,3 5,-2-5,2 7,-3-5,1 4,-1-2,0-4,0 5,6-3,-4 5,5-2,-7 0,1-5,2 3,1 2,0 0,0 4,-4-8,1 3,12 8,-10-7,11 13,-13-15,3 5,2 2,0 0,-4-6,-5-5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0T16:02:27.486"/>
    </inkml:context>
    <inkml:brush xml:id="br0">
      <inkml:brushProperty name="width" value="0.3" units="cm"/>
      <inkml:brushProperty name="height" value="0.6" units="cm"/>
      <inkml:brushProperty name="color" value="#945200"/>
      <inkml:brushProperty name="tip" value="rectangle"/>
      <inkml:brushProperty name="rasterOp" value="maskPen"/>
    </inkml:brush>
  </inkml:definitions>
  <inkml:trace contextRef="#ctx0" brushRef="#br0">175 0,'0'35,"0"-7,0-21,0 3,0 5,0 7,0-3,0 6,0-9,0 5,0 10,0-10,0 13,0-15,0 3,0-10,0 2,0-2,0 0,0 10,-8-7,6 7,-5-4,4-3,2-3,-6 1,6-2,-6 7,2-2,-3 2,3 0,-2-3,3 3,-4-6,3 4,-5-1,5-1,-4 0,3-3,2 0,-4 2,-4 5,7-3,-6 6,6-9,-3 2,1-1,3-2,1 7,3 0,0-1,0 8,0 3,0 1,0 10,0-12,0 4,0 4,0-11,0 10,0-15,4 7,5-4,-3-7,2-3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0T16:02:38.152"/>
    </inkml:context>
    <inkml:brush xml:id="br0">
      <inkml:brushProperty name="width" value="0.1" units="cm"/>
      <inkml:brushProperty name="height" value="0.2" units="cm"/>
      <inkml:brushProperty name="color" value="#00B44B"/>
      <inkml:brushProperty name="tip" value="rectangle"/>
      <inkml:brushProperty name="rasterOp" value="maskPen"/>
    </inkml:brush>
  </inkml:definitions>
  <inkml:trace contextRef="#ctx0" brushRef="#br0">0 244,'7'34,"4"-4,-3-4,2-5,-3-3,0-1,-1-7,1 2,-1-6,-3 4,3-7,-3 2,3-2,0 3,6 1,-1-1,10 1,-7-3,3-1,-4 0,-4-2,4 1,-3-2,3 0,0-2,0-9,1-4,1-11,0 0,1-11,0 5,-4 0,-1 6,-4 8,0 1,-4 7,0-2,-3 6,0-11,0 7,0-11,0 7,0-3,0-9,0 10,-3-14,2 16,-2-3,3 7,0 1,0 3,8 17,0-4,7 14,-5-4,3-3,-3 3,4-1,-1-2,1 3,-4-4,2 0,-5-3,2-1,-3-3,0 0,0 0,3-3,-2 0,5-3,-5 0,2 0,-3 0,-1 0,1 0,0 0,0 0,0 0,0 0,0 0,0 0,0 0,-1 0,1 0,0 5,-3 2,-1 19,2 3,-3 4,3 2,-1-3,-2 5,6-4,-6 2,5-16,-5 2,4-11,-4-1,4-3,-1 0,5-3,1 0,6-3,2 0,3 0,5 0,1 0,0-4,-5 1,-1-5,-7-1,-1 4,-4-3,-3 4,3 1,-2-2,5 1,-5 1,2 0,-3 3,0 0,2 0,-1 0,1 0,-2 0,0 0,0 0,0 6,-2-5,-2 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0T16:02:39.595"/>
    </inkml:context>
    <inkml:brush xml:id="br0">
      <inkml:brushProperty name="width" value="0.1" units="cm"/>
      <inkml:brushProperty name="height" value="0.2" units="cm"/>
      <inkml:brushProperty name="color" value="#00B44B"/>
      <inkml:brushProperty name="tip" value="rectangle"/>
      <inkml:brushProperty name="rasterOp" value="maskPen"/>
    </inkml:brush>
  </inkml:definitions>
  <inkml:trace contextRef="#ctx0" brushRef="#br0">1 6,'17'-3,"2"0,-8 3,9 0,-10 0,3 0,-4 0,-4 0,1 0,0 0,0 0,0 3,-3 0,2 3,-2 0,1 0,1 0,-2 3,3-3,4 7,-3-3,5 3,-1 3,3 2,0 4,4 0,2 5,0 1,0 0,-6-6,0-5,-4-4,-1-3,-3-1,0-3,-3 0,3 0,-6-1,3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0:20.827"/>
    </inkml:context>
    <inkml:brush xml:id="br0">
      <inkml:brushProperty name="width" value="0.05" units="cm"/>
      <inkml:brushProperty name="height" value="0.05" units="cm"/>
      <inkml:brushProperty name="color" value="#008C3A"/>
    </inkml:brush>
  </inkml:definitions>
  <inkml:trace contextRef="#ctx0" brushRef="#br0">545 1392 24575,'0'-13'0,"0"-10"0,0-22 0,0-5 0,0-17 0,0 26 0,0-5 0,0 19 0,0 0 0,0 5 0,0 8 0,0 5 0,0 0 0,-7-14 0,-7-6 0,-4-13 0,-13-19 0,7 9 0,-5-10 0,6 9 0,3 10 0,5 0 0,-3 11 0,10 10 0,-2 5 0,-1 0 0,4-1 0,-7-3 0,2-5 0,-3-1 0,0-4 0,-5-2 0,3 2 0,-3-2 0,4 2 0,1 0 0,0 4 0,0 1 0,0 4 0,4 1 0,-3-1 0,6 1 0,-5 3 0,6 1 0,-3 4 0,4 3 0,0 1 0,2 3 0,-1 2 0,4-1 0,-6 9 0,2 9 0,-7 4 0,7 0 0,-1-8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0T16:02:40.656"/>
    </inkml:context>
    <inkml:brush xml:id="br0">
      <inkml:brushProperty name="width" value="0.1" units="cm"/>
      <inkml:brushProperty name="height" value="0.2" units="cm"/>
      <inkml:brushProperty name="color" value="#00B44B"/>
      <inkml:brushProperty name="tip" value="rectangle"/>
      <inkml:brushProperty name="rasterOp" value="maskPen"/>
    </inkml:brush>
  </inkml:definitions>
  <inkml:trace contextRef="#ctx0" brushRef="#br0">1 0,'0'29,"0"-7,0-11,0-4,0 1,0 1,0 1,0 3,0 0,0 0,0 0,0 8,0-6,0 6,3-7,0-1,1-4,-1 1,-3-5,0 1,0 0,0 0,0 2,0 2,0 6,0-2,0 7,0-7,0 11,0 3,0 0,0 7,0-13,0 0,0-11,0-5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0T16:02:41.317"/>
    </inkml:context>
    <inkml:brush xml:id="br0">
      <inkml:brushProperty name="width" value="0.1" units="cm"/>
      <inkml:brushProperty name="height" value="0.2" units="cm"/>
      <inkml:brushProperty name="color" value="#00B44B"/>
      <inkml:brushProperty name="tip" value="rectangle"/>
      <inkml:brushProperty name="rasterOp" value="maskPen"/>
    </inkml:brush>
  </inkml:definitions>
  <inkml:trace contextRef="#ctx0" brushRef="#br0">1 1,'45'0,"11"0,-11 0,-10 0,-17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0T16:02:51.618"/>
    </inkml:context>
    <inkml:brush xml:id="br0">
      <inkml:brushProperty name="width" value="0.1" units="cm"/>
      <inkml:brushProperty name="height" value="0.2" units="cm"/>
      <inkml:brushProperty name="color" value="#00B44B"/>
      <inkml:brushProperty name="tip" value="rectangle"/>
      <inkml:brushProperty name="rasterOp" value="maskPen"/>
    </inkml:brush>
  </inkml:definitions>
  <inkml:trace contextRef="#ctx0" brushRef="#br0">0 1,'3'22,"1"-3,3 6,3-10,-2 10,1-14,-2 5,-1-10,-2 3,1-3,-4 3,5 9,-2 1,0 7,2-5,-1 10,3 2,-4 0,3 2,-2-12,-1 2,2-7,-5-4,1-5,-2-3,3 0,-2 3,1 4,-2 1,3 3,-2 4,5 8,-5-10,1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0T16:02:53.075"/>
    </inkml:context>
    <inkml:brush xml:id="br0">
      <inkml:brushProperty name="width" value="0.1" units="cm"/>
      <inkml:brushProperty name="height" value="0.2" units="cm"/>
      <inkml:brushProperty name="color" value="#00B44B"/>
      <inkml:brushProperty name="tip" value="rectangle"/>
      <inkml:brushProperty name="rasterOp" value="maskPen"/>
    </inkml:brush>
  </inkml:definitions>
  <inkml:trace contextRef="#ctx0" brushRef="#br0">0 1,'0'19,"0"0,0-9,0 3,0 0,0-3,0-1,0-3,0 7,0-2,0 9,0-6,0 7,0 1,0 0,0 4,0-5,0-3,0-1,0-4,0 4,0 0,0 5,0-1,0 1,0 8,3-6,-2 7,2-10,0-3,-2-1,2-4,0 8,-2-2,6 3,-7-5,6-1,-1 17,3-8,0 20,0-12,1 15,-1-5,5 5,-4-6,7 0,-4-4,5 3,-1-9,0 4,4-4,-10-14,1-3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0T16:02:57.566"/>
    </inkml:context>
    <inkml:brush xml:id="br0">
      <inkml:brushProperty name="width" value="0.1" units="cm"/>
      <inkml:brushProperty name="height" value="0.2" units="cm"/>
      <inkml:brushProperty name="color" value="#00B44B"/>
      <inkml:brushProperty name="tip" value="rectangle"/>
      <inkml:brushProperty name="rasterOp" value="maskPen"/>
    </inkml:brush>
  </inkml:definitions>
  <inkml:trace contextRef="#ctx0" brushRef="#br0">214 375,'19'0,"-1"0,-4 3,-1 1,-4-1,1 3,-5-5,1 4,0-2,0 6,0 1,4 3,-3 0,3 3,-4-5,1 5,-1-9,0 2,0-3,-3-5,0-14,-3 5,0-10,0 12,2-3,-1-1,5-3,-3 3,1 1,1 3,-2 2,3-1,0 4,0-1,3 2,1 0,3 0,-3 0,2 0,-5 0,2 0,-3 0,0 0,0 0,3 3,-2 3,2 4,-3 0,1 3,-1-7,0 3,-3 0,3-3,-3 10,4-2,-3 8,2-1,-5-3,5-1,-5-4,4-3,-4-1,2-3,-3-1,-13-14,-1-2,-22-21,4-2,-14-14,13 7,-13-15,14 14,-5-8,6 10,11 8,-4-4,8 12,-3-7,0 9,-1-5,1 7,-4-7,12 16,-6-3,10 8,-2 2,3 1,3 6,0 11,3 2,0 9,0-3,0-5,0 4,0-7,0 0,0-5,0-3,0-1,0 1,0 0,0-1,-3 1,0 0,-3 3,-3 1,1 3,-1 0,2-3,1-1,0-3,3 0,-2-3,1 0,1 2,1 10,2 3,0 8,0-5,0 1,0-5,0 0,0-7,0 2,0-5,-3-1,0-3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7:40.631"/>
    </inkml:context>
    <inkml:brush xml:id="br0">
      <inkml:brushProperty name="width" value="0.05" units="cm"/>
      <inkml:brushProperty name="height" value="0.05" units="cm"/>
      <inkml:brushProperty name="color" value="#008C3A"/>
    </inkml:brush>
  </inkml:definitions>
  <inkml:trace contextRef="#ctx0" brushRef="#br0">1 562 24575,'12'0'0,"0"3"0,-3 0 0,4 4 0,-7-1 0,3 0 0,-3 0 0,0 0 0,0-3 0,0 0 0,0-3 0,-3-3 0,-1 0 0,-2-2 0,0-1 0,0 0 0,0 1 0,3 2 0,0 1 0,2 2 0,1 0 0,0-3 0,3-1 0,1-2 0,3 2 0,-3-1 0,2 4 0,-5-4 0,2 4 0,-3-4 0,0 4 0,0-4 0,-1 1 0,1-2 0,0 3 0,0-2 0,0 1 0,0 1 0,-3-2 0,2 4 0,-1-1 0,-12-1 0,2-1 0,-16-3 0,8 4 0,-3-4 0,0 7 0,3-3 0,-2 3 0,6 0 0,-3 0 0,6 0 0,-2 0 0,4 0 0,2 2 0,0 1 0,3 3 0,0 0 0,0 0 0,0 0 0,0-1 0,0 4 0,0 1 0,0 3 0,0 4 0,3-6 0,0 5 0,3-9 0,0 2 0,0-3 0,0-1 0,0-1 0,0-2 0,-1-2 0,1 0 0,0-5 0,0-2 0,0-6 0,1-4 0,8-6 0,-3 4 0,3-3 0,-2 8 0,-6 1 0,2 0 0,-2 6 0,-1-2 0,3 6 0,1-1 0,3 1 0,0 3 0,4 0 0,0 0 0,5 0 0,-1 0 0,1 0 0,-1 0 0,-3 0 0,-1 0 0,-4 0 0,-3 0 0,-1 0 0,-3 0 0,0 0 0,-1 0 0,1 0 0,-1 0 0,1 3 0,0 0 0,0 3 0,3 3 0,-2 1 0,5 3 0,-2 0 0,0 0 0,3-3 0,-7 0 0,4-4 0,-5 0 0,1 0 0,0-3 0,0 0 0,0-3 0,0 0 0,0 0 0,3 0 0,1 0 0,3-3 0,0-1 0,-3-2 0,-1-1 0,-3 4 0,0-2 0,0 4 0,-1-2 0,-1 1 0,1 1 0,-4-11 0,4 4 0,-4-13 0,5 7 0,-6-3 0,3 4 0,-3 3 0,0 1 0,0 3 0,3 2 0,0 2 0,2 4 0,1 1 0,-1 3 0,1 0 0,0 0 0,0 0 0,-3 0 0,0 0 0,0-1 0,-3 1 0,-5-3 0,-6 0 0,-13-3 0,-3 0 0,-9 0 0,3 0 0,2 0 0,5 0 0,8 0 0,-3 0 0,7 0 0,-3 0 0,7 0 0,1 0 0,3 0 0,3 2 0,1 2 0,2 1 0,0 4 0,0 1 0,0 7 0,0-6 0,0 5 0,0-10 0,0 7 0,0-7 0,0 3 0,-3-5 0,0-2 0,-2-2 0,-4 0 0,0 0 0,-8 0 0,-1 0 0,-7 0 0,-2 0 0,-10-3 0,5-5 0,-4-1 0,9-6 0,1 7 0,8-2 0,1 3 0,7 1 0,1 2 0,6-1 0,5 4 0,9-1 0,10 5 0,6 2 0,0 2 0,3 1 0,-3-4 0,9-1 0,-4-3 0,4 0 0,0 0 0,-3 0 0,3-7 0,0-6 0,-3-11 0,-4-1 0,-6-2 0,-9 9 0,0 1 0,-5 7 0,1 1 0,-5 3 0,1 3 0,0 0 0,0 3 0,0 0 0,0 0 0,0 0 0,0 0 0,3 0 0,1 10 0,3-2 0,1 9 0,-1-4 0,-3 0 0,-1-3 0,-2-1 0,-2-3 0,-1 0 0,1-1 0,-4 1 0,1 0 0,-2 0 0,3 0 0,-2-1 0,1 1 0,-2 0 0,3 0 0,-3 0 0,3 0 0,-1 0 0,-1 6 0,5 3 0,-2 6 0,3 1 0,0-1 0,0 1 0,0-5 0,0-3 0,-1-5 0,-3-3 0,2 0 0,-1-3 0,1 0 0,2-13 0,-1-2 0,5-14 0,1-5 0,4-2 0,-3 1 0,-3 6 0,0 9 0,-3 3 0,3 5 0,-7 3 0,-1 0 0,-2 0 0,0-3 0,0-1 0,0-3 0,0-4 0,0 3 0,0-21 0,0 14 0,0-20 0,0 14 0,0 0 0,0 5 0,0 5 0,0 7 0,0-2 0,0 5 0,0-2 0,0-4 0,0-1 0,0-4 0,0-3 0,0 7 0,0-11 0,0 10 0,0-6 0,0 8 0,0 0 0,0 3 0,0 6 0,0 16 0,0 3 0,0 15 0,-3-7 0,-1 7 0,-5 13 0,2-12 0,-2 15 0,1-19 0,0 15 0,-4-3 0,3-5 0,-3 0 0,5-15 0,0 3 0,0-8 0,4-5 0,0-3 0,1 0 0,1-1 0,-2 1 0,3 0 0,-2-1 0,1 1 0,-2 0 0,3 0 0,0 0 0,0 0 0,-2-3 0,-1 0 0,-3-3 0,-3 0 0,-1 0 0,0 0 0,1-3 0,0-1 0,2-2 0,0 0 0,2-3 0,4-1 0,-5-3 0,5 0 0,-2-4 0,3 3 0,0-7 0,0 7 0,0-3 0,0 4 0,0 3 0,0 1 0,3 6 0,0 0 0,3 3 0,3 0 0,5 0 0,4 0 0,3 3 0,1 8 0,-3 5 0,2 3 0,-6-2 0,2 0 0,-3-6 0,-4 5 0,-1-9 0,-2 2 0,-2-3 0,2 3 0,-1 1 0,0 3 0,1 0 0,-1-3 0,3 5 0,-2-8 0,2 5 0,-3-6 0,-3-8 0,-1 1 0,-2-7 0,0-1 0,3 2 0,-2-2 0,4 5 0,-4-1 0,1 2 0,1-1 0,-2-1 0,4 2 0,-1-10 0,2 5 0,1-12 0,-1 13 0,0-9 0,0 9 0,1-2 0,-2 5 0,1 2 0,0 2 0,0 0 0,-1 0 0,1 0 0,-3 2 0,2 2 0,-4 5 0,2-3 0,0 7 0,-3-7 0,3 3 0,-3-3 0,0 0 0,0 0 0,0 0 0,0-1 0,0 4 0,3 1 0,-2 3 0,2 0 0,0 13 0,-2-6 0,3 15 0,-4-13 0,0 0 0,0-5 0,0-4 0,0-3 0,0-1 0,0-3 0,0 0 0,0-5 0,0-4 0,0-7 0,0-6 0,0-11 0,0 3 0,3-7 0,2 0 0,3-2 0,-1 0 0,1-2 0,-1 16 0,0-2 0,0 8 0,0 0 0,-1 3 0,-1 3 0,-1 7 0,-2 4 0,-2 1 0,0 1 0,0 0 0,0 11 0,0-5 0,0 12 0,0-6 0,0 0 0,0-5 0,0 0 0,-3-7 0,3 4 0,-3-5 0,3 1 0,0 3 0,0-2 0,0 5 0,0-5 0,0 2 0,0-4 0,0 1 0,3 0 0,-3 0 0,3 0 0,-1-3 0,-1 2 0,2-4 0,-3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0:22.477"/>
    </inkml:context>
    <inkml:brush xml:id="br0">
      <inkml:brushProperty name="width" value="0.05" units="cm"/>
      <inkml:brushProperty name="height" value="0.05" units="cm"/>
      <inkml:brushProperty name="color" value="#008C3A"/>
    </inkml:brush>
  </inkml:definitions>
  <inkml:trace contextRef="#ctx0" brushRef="#br0">98 1786 24575,'0'-18'0,"0"0"0,0 12 0,0-3 0,0 3 0,0-3 0,0-1 0,0-2 0,0 2 0,0-2 0,0 5 0,0-2 0,0-8 0,0 5 0,0-13 0,0 11 0,0-3 0,0 0 0,-9-21 0,4 6 0,-5-11 0,6 13 0,1 3 0,-1 0 0,0-33 0,-3 25 0,6-26 0,-2 30 0,3-1 0,-4 5 0,3 5 0,-6-13 0,6 13 0,-6-18 0,6 21 0,-3-6 0,1 11 0,3-3 0,-3-4 0,3 2 0,-4-7 0,4 8 0,-4-7 0,4 10 0,0-3 0,0 6 0,-3-11 0,2 3 0,-3-25 0,4 24 0,0-28 0,0 18 0,0-7 0,0 2 0,0 14 0,0-4 0,0 8 0,0-7 0,3 2 0,-2-4 0,6 1 0,-3 8 0,3-11 0,12-26 0,-4 1 0,20-28 0,-7 34 0,-6 12 0,-7 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0:24.225"/>
    </inkml:context>
    <inkml:brush xml:id="br0">
      <inkml:brushProperty name="width" value="0.05" units="cm"/>
      <inkml:brushProperty name="height" value="0.05" units="cm"/>
      <inkml:brushProperty name="color" value="#008C3A"/>
    </inkml:brush>
  </inkml:definitions>
  <inkml:trace contextRef="#ctx0" brushRef="#br0">826 833 24575,'0'-22'0,"0"11"0,0-15 0,0 12 0,0-8 0,0 4 0,0-2 0,0 2 0,0-4 0,0 5 0,0 0 0,0 7 0,-2-1 0,-2 1 0,-5-6 0,-2-2 0,-7-4 0,2 0 0,-6-1 0,6 1 0,-2 3 0,8 6 0,-3 0 0,7 9 0,-3-4 0,2 1 0,-2-3 0,-1-3 0,-3 0 0,-1-4 0,-3 2 0,2-5 0,-2 5 0,3-2 0,4 4 0,-3 0 0,6 3 0,-2 1 0,-1-4 0,0 2 0,-3-6 0,-1 0 0,-4-2 0,-1 1 0,-4-5 0,1 8 0,-1-8 0,1 11 0,0-5 0,-4 5 0,4 1 0,-18-4 0,11 10 0,-12-5 0,9 9 0,1-2 0,-17 3 0,27 0 0,-9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0:42.657"/>
    </inkml:context>
    <inkml:brush xml:id="br0">
      <inkml:brushProperty name="width" value="0.05" units="cm"/>
      <inkml:brushProperty name="height" value="0.05" units="cm"/>
      <inkml:brushProperty name="color" value="#008C3A"/>
    </inkml:brush>
  </inkml:definitions>
  <inkml:trace contextRef="#ctx0" brushRef="#br0">1 562 24575,'12'0'0,"0"3"0,-3 0 0,4 4 0,-7-1 0,3 0 0,-3 0 0,0 0 0,0-3 0,0 0 0,0-3 0,-3-3 0,-1 0 0,-2-2 0,0-1 0,0 0 0,0 1 0,3 2 0,0 1 0,2 2 0,1 0 0,0-3 0,3-1 0,1-2 0,3 2 0,-3-1 0,2 4 0,-5-4 0,2 4 0,-3-4 0,0 4 0,0-4 0,-1 1 0,1-2 0,0 3 0,0-2 0,0 1 0,0 1 0,-3-2 0,2 4 0,-1-1 0,-12-1 0,2-1 0,-16-3 0,8 4 0,-3-4 0,0 7 0,3-3 0,-2 3 0,6 0 0,-3 0 0,6 0 0,-2 0 0,4 0 0,2 2 0,0 1 0,3 3 0,0 0 0,0 0 0,0 0 0,0-1 0,0 4 0,0 1 0,0 3 0,0 4 0,3-6 0,0 5 0,3-9 0,0 2 0,0-3 0,0-1 0,0-1 0,0-2 0,-1-2 0,1 0 0,0-5 0,0-2 0,0-6 0,1-4 0,8-6 0,-3 4 0,3-3 0,-2 8 0,-6 1 0,2 0 0,-2 6 0,-1-2 0,3 6 0,1-1 0,3 1 0,0 3 0,4 0 0,0 0 0,5 0 0,-1 0 0,1 0 0,-1 0 0,-3 0 0,-1 0 0,-4 0 0,-3 0 0,-1 0 0,-3 0 0,0 0 0,-1 0 0,1 0 0,-1 0 0,1 3 0,0 0 0,0 3 0,3 3 0,-2 1 0,5 3 0,-2 0 0,0 0 0,3-3 0,-7 0 0,4-4 0,-5 0 0,1 0 0,0-3 0,0 0 0,0-3 0,0 0 0,0 0 0,3 0 0,1 0 0,3-3 0,0-1 0,-3-2 0,-1-1 0,-3 4 0,0-2 0,0 4 0,-1-2 0,-1 1 0,1 1 0,-4-11 0,4 4 0,-4-13 0,5 7 0,-6-3 0,3 4 0,-3 3 0,0 1 0,0 3 0,3 2 0,0 2 0,2 4 0,1 1 0,-1 3 0,1 0 0,0 0 0,0 0 0,-3 0 0,0 0 0,0-1 0,-3 1 0,-5-3 0,-6 0 0,-13-3 0,-3 0 0,-9 0 0,3 0 0,2 0 0,5 0 0,8 0 0,-3 0 0,7 0 0,-3 0 0,7 0 0,1 0 0,3 0 0,3 2 0,1 2 0,2 1 0,0 4 0,0 1 0,0 7 0,0-6 0,0 5 0,0-10 0,0 7 0,0-7 0,0 3 0,-3-5 0,0-2 0,-2-2 0,-4 0 0,0 0 0,-8 0 0,-1 0 0,-7 0 0,-2 0 0,-10-3 0,5-5 0,-4-1 0,9-6 0,1 7 0,8-2 0,1 3 0,7 1 0,1 2 0,6-1 0,5 4 0,9-1 0,10 5 0,6 2 0,0 2 0,3 1 0,-3-4 0,9-1 0,-4-3 0,4 0 0,0 0 0,-3 0 0,3-7 0,0-6 0,-3-11 0,-4-1 0,-6-2 0,-9 9 0,0 1 0,-5 7 0,1 1 0,-5 3 0,1 3 0,0 0 0,0 3 0,0 0 0,0 0 0,0 0 0,0 0 0,3 0 0,1 10 0,3-2 0,1 9 0,-1-4 0,-3 0 0,-1-3 0,-2-1 0,-2-3 0,-1 0 0,1-1 0,-4 1 0,1 0 0,-2 0 0,3 0 0,-2-1 0,1 1 0,-2 0 0,3 0 0,-3 0 0,3 0 0,-1 0 0,-1 6 0,5 3 0,-2 6 0,3 1 0,0-1 0,0 1 0,0-5 0,0-3 0,-1-5 0,-3-3 0,2 0 0,-1-3 0,1 0 0,2-13 0,-1-2 0,5-14 0,1-5 0,4-2 0,-3 1 0,-3 6 0,0 9 0,-3 3 0,3 5 0,-7 3 0,-1 0 0,-2 0 0,0-3 0,0-1 0,0-3 0,0-4 0,0 3 0,0-21 0,0 14 0,0-20 0,0 14 0,0 0 0,0 5 0,0 5 0,0 7 0,0-2 0,0 5 0,0-2 0,0-4 0,0-1 0,0-4 0,0-3 0,0 7 0,0-11 0,0 10 0,0-6 0,0 8 0,0 0 0,0 3 0,0 6 0,0 16 0,0 3 0,0 15 0,-3-7 0,-1 7 0,-5 13 0,2-12 0,-2 15 0,1-19 0,0 15 0,-4-3 0,3-5 0,-3 0 0,5-15 0,0 3 0,0-8 0,4-5 0,0-3 0,1 0 0,1-1 0,-2 1 0,3 0 0,-2-1 0,1 1 0,-2 0 0,3 0 0,0 0 0,0 0 0,-2-3 0,-1 0 0,-3-3 0,-3 0 0,-1 0 0,0 0 0,1-3 0,0-1 0,2-2 0,0 0 0,2-3 0,4-1 0,-5-3 0,5 0 0,-2-4 0,3 3 0,0-7 0,0 7 0,0-3 0,0 4 0,0 3 0,0 1 0,3 6 0,0 0 0,3 3 0,3 0 0,5 0 0,4 0 0,3 3 0,1 8 0,-3 5 0,2 3 0,-6-2 0,2 0 0,-3-6 0,-4 5 0,-1-9 0,-2 2 0,-2-3 0,2 3 0,-1 1 0,0 3 0,1 0 0,-1-3 0,3 5 0,-2-8 0,2 5 0,-3-6 0,-3-8 0,-1 1 0,-2-7 0,0-1 0,3 2 0,-2-2 0,4 5 0,-4-1 0,1 2 0,1-1 0,-2-1 0,4 2 0,-1-10 0,2 5 0,1-12 0,-1 13 0,0-9 0,0 9 0,1-2 0,-2 5 0,1 2 0,0 2 0,0 0 0,-1 0 0,1 0 0,-3 2 0,2 2 0,-4 5 0,2-3 0,0 7 0,-3-7 0,3 3 0,-3-3 0,0 0 0,0 0 0,0 0 0,0-1 0,0 4 0,3 1 0,-2 3 0,2 0 0,0 13 0,-2-6 0,3 15 0,-4-13 0,0 0 0,0-5 0,0-4 0,0-3 0,0-1 0,0-3 0,0 0 0,0-5 0,0-4 0,0-7 0,0-6 0,0-11 0,0 3 0,3-7 0,2 0 0,3-2 0,-1 0 0,1-2 0,-1 16 0,0-2 0,0 8 0,0 0 0,-1 3 0,-1 3 0,-1 7 0,-2 4 0,-2 1 0,0 1 0,0 0 0,0 11 0,0-5 0,0 12 0,0-6 0,0 0 0,0-5 0,0 0 0,-3-7 0,3 4 0,-3-5 0,3 1 0,0 3 0,0-2 0,0 5 0,0-5 0,0 2 0,0-4 0,0 1 0,3 0 0,-3 0 0,3 0 0,-1-3 0,-1 2 0,2-4 0,-3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0:51.220"/>
    </inkml:context>
    <inkml:brush xml:id="br0">
      <inkml:brushProperty name="width" value="0.05" units="cm"/>
      <inkml:brushProperty name="height" value="0.05" units="cm"/>
      <inkml:brushProperty name="color" value="#5B2D90"/>
    </inkml:brush>
  </inkml:definitions>
  <inkml:trace contextRef="#ctx0" brushRef="#br0">50 112 24575,'6'0'0,"-3"3"0,2-2 0,-4 4 0,2-2 0,-1 3 0,-1 3 0,1 4 0,-2 1 0,0 0 0,0-5 0,0 0 0,0-2 0,0 2 0,0-3 0,0 0 0,0-1 0,0-4 0,3 1 0,0-4 0,3 2 0,-3-3 0,2 2 0,-2-4 0,3 4 0,0-4 0,-1 5 0,-2-6 0,2 6 0,-4-5 0,2 1 0,-1 1 0,-1-2 0,2 2 0,-1 0 0,-1-2 0,1 2 0,-2-3 0,0-3 0,0 3 0,0-7 0,0 7 0,0-4 0,0 5 0,0-1 0,0 5 0,3 4 0,0 1 0,3 4 0,0-8 0,0 6 0,0-6 0,0 3 0,-1-3 0,1 0 0,0 0 0,0 0 0,0 0 0,-1 0 0,1-3 0,-3-3 0,2-1 0,-4-2 0,4 3 0,-4 0 0,2 0 0,-3 0 0,0-3 0,0-1 0,0-7 0,0 6 0,0-5 0,0 9 0,0-5 0,0 5 0,0 3 0,0 9 0,0 2 0,0 3 0,0-4 0,0 0 0,2-1 0,5 1 0,-1 0 0,3-2 0,-3 1 0,3-4 0,-2 1 0,2-2 0,-3 0 0,3 0 0,-2 0 0,2 0 0,0 0 0,-2 0 0,2 0 0,-3 0 0,0 0 0,-1 0 0,-4 0 0,-5 3 0,-10 8 0,-1 1 0,-7 10 0,-1 1 0,5 1 0,-7 0 0,13-3 0,-5-7 0,6 3 0,2-7 0,5-1 0,1-3 0,3 0 0,3-3 0,0 2 0,6-1 0,1 2 0,3-2 0,-3 1 0,2-4 0,-6 1 0,4-2 0,-5 0 0,1 0 0,-2-4 0,-5-3 0,-5-6 0,-9-4 0,-3 2 0,-5-8 0,5 9 0,0-1 0,8 2 0,0 9 0,4-5 0,0 9 0,0-3 0,1 6 0,-1 0 0,1 0 0,-1-1 0,0 1 0,0 0 0,0 0 0,-3 3 0,-1-2 0,-3 2 0,0-2 0,3 1 0,0-4 0,1 1 0,2 1 0,-2-2 0,6 1 0,1-2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0:54.098"/>
    </inkml:context>
    <inkml:brush xml:id="br0">
      <inkml:brushProperty name="width" value="0.05" units="cm"/>
      <inkml:brushProperty name="height" value="0.05" units="cm"/>
      <inkml:brushProperty name="color" value="#5B2D90"/>
    </inkml:brush>
  </inkml:definitions>
  <inkml:trace contextRef="#ctx0" brushRef="#br0">142 446 24575,'0'-6'0,"0"-13"0,-2 13 0,1-7 0,-1 16 0,2 6 0,0-3 0,-3 0 0,2-1 0,-4-4 0,2 4 0,-6-4 0,2 1 0,-5-2 0,2 0 0,-3 0 0,0 0 0,3 0 0,-3-6 0,3-5 0,-1-3 0,4-6 0,1 2 0,5 0 0,-2 1 0,3 7 0,0-2 0,0 5 0,0-2 0,3 3 0,0 0 0,6 0 0,1 0 0,0 0 0,6 2 0,-6-2 0,7 3 0,0-4 0,-3 3 0,3-2 0,-4 2 0,0 1 0,-3-3 0,-1 3 0,-3-1 0,-1-1 0,1 4 0,-2-4 0,-2 2 0,-2-6 0,0-4 0,0-1 0,0-6 0,0 2 0,0-4 0,0-3 0,0 6 0,0-6 0,0 14 0,0-5 0,0 9 0,0 3 0,0 10 0,0 4 0,0 3 0,0 7 0,0-4 0,0 10 0,0-5 0,0 1 0,0-5 0,0 4 0,0-10 0,0 1 0,0-6 0,0 0 0,0 0 0,0 0 0,0-1 0,0 1 0,0 0 0,0 3 0,0-2 0,0 5 0,-3 2 0,-1 0 0,0 6 0,-1-6 0,1 3 0,-3-4 0,1 0 0,-1 0 0,0 0 0,1-3 0,0-1 0,0-3 0,2 0 0,-1-3 0,7 0 0,5-7 0,4 1 0,6-4 0,-4 3 0,0-2 0,0 3 0,-3-1 0,-1 1 0,-3 3 0,-1 0 0,1 0 0,0 0 0,0 0 0,0 0 0,-3-2 0,0-9 0,-3-3 0,0-8 0,-4 1 0,0-1 0,-3 5 0,3 3 0,2 2 0,2 5 0,4 1 0,3 3 0,5 6 0,-2 0 0,3 4 0,-7-1 0,3-3 0,-3 0 0,0 0 0,0 0 0,3 3 0,-2-3 0,5 3 0,-5-3 0,2 1 0,-3-1 0,0-1 0,0-1 0,-1 2 0,-1-1 0,-2 1 0,-2 3 0,0-1 0,0 1 0,0 0 0,0 0 0,0 0 0,0 0 0,0 3 0,-3 1 0,3-1 0,-6 0 0,2 1 0,-2-4 0,0 3 0,0-3 0,0-2 0,0-2 0,0-2 0,0 0 0,6-2 0,3 1 0,7-4 0,3 4 0,-3-2 0,-1 3 0,-3 0 0,0 0 0,0 0 0,0 0 0,-1 0 0,1 0 0,-3 0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0T16:00:55.231"/>
    </inkml:context>
    <inkml:brush xml:id="br0">
      <inkml:brushProperty name="width" value="0.05" units="cm"/>
      <inkml:brushProperty name="height" value="0.05" units="cm"/>
      <inkml:brushProperty name="color" value="#5B2D90"/>
    </inkml:brush>
  </inkml:definitions>
  <inkml:trace contextRef="#ctx0" brushRef="#br0">29 90 24575,'0'-9'0,"0"-2"0,0 4 0,-6-5 0,2 2 0,-5 0 0,5 1 0,-1 5 0,11 2 0,3 2 0,10 0 0,7-7 0,-7 5 0,2-5 0,-5 7 0,-5 0 0,5 0 0,-6 0 0,0 0 0,-1 0 0,-3 0 0,0 0 0,0 0 0,-1 0 0,-1 3 0,-4 0 0,-7 3 0,0 0 0,-2 0 0,3 0 0,0-3 0,0 2 0,3-4 0,0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8/31/20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89901209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eography-fieldwork.org/gcse/coasts/coastal-processes/fieldwor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P9m7vAdqsW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P9m7vAdqsW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4ZoPBfm2aB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wermarshfarm.com/salt-marsh-important-habita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NDT3osjum_I"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4ZoPBfm2aB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atimes.com/projects/la-me-climate-change-ocean-gam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a:t>
            </a:fld>
            <a:endParaRPr lang="en-US"/>
          </a:p>
        </p:txBody>
      </p:sp>
    </p:spTree>
    <p:extLst>
      <p:ext uri="{BB962C8B-B14F-4D97-AF65-F5344CB8AC3E}">
        <p14:creationId xmlns:p14="http://schemas.microsoft.com/office/powerpoint/2010/main" val="4167997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https://www.geography-fieldwork.org/gcse/coasts/coastal-processes/fieldwork/</a:t>
            </a:r>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15</a:t>
            </a:fld>
            <a:endParaRPr lang="en-US"/>
          </a:p>
        </p:txBody>
      </p:sp>
    </p:spTree>
    <p:extLst>
      <p:ext uri="{BB962C8B-B14F-4D97-AF65-F5344CB8AC3E}">
        <p14:creationId xmlns:p14="http://schemas.microsoft.com/office/powerpoint/2010/main" val="41380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16</a:t>
            </a:fld>
            <a:endParaRPr lang="en-US"/>
          </a:p>
        </p:txBody>
      </p:sp>
    </p:spTree>
    <p:extLst>
      <p:ext uri="{BB962C8B-B14F-4D97-AF65-F5344CB8AC3E}">
        <p14:creationId xmlns:p14="http://schemas.microsoft.com/office/powerpoint/2010/main" val="84697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https://www.youtube.com/watch?v=P9m7vAdqsWc</a:t>
            </a:r>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18</a:t>
            </a:fld>
            <a:endParaRPr lang="en-US"/>
          </a:p>
        </p:txBody>
      </p:sp>
    </p:spTree>
    <p:extLst>
      <p:ext uri="{BB962C8B-B14F-4D97-AF65-F5344CB8AC3E}">
        <p14:creationId xmlns:p14="http://schemas.microsoft.com/office/powerpoint/2010/main" val="386866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https://www.youtube.com/watch?v=P9m7vAdqsWc</a:t>
            </a:r>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19</a:t>
            </a:fld>
            <a:endParaRPr lang="en-US"/>
          </a:p>
        </p:txBody>
      </p:sp>
    </p:spTree>
    <p:extLst>
      <p:ext uri="{BB962C8B-B14F-4D97-AF65-F5344CB8AC3E}">
        <p14:creationId xmlns:p14="http://schemas.microsoft.com/office/powerpoint/2010/main" val="135615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20</a:t>
            </a:fld>
            <a:endParaRPr lang="en-US"/>
          </a:p>
        </p:txBody>
      </p:sp>
    </p:spTree>
    <p:extLst>
      <p:ext uri="{BB962C8B-B14F-4D97-AF65-F5344CB8AC3E}">
        <p14:creationId xmlns:p14="http://schemas.microsoft.com/office/powerpoint/2010/main" val="257022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213671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How project/resource will relate to - Specification points</a:t>
            </a:r>
          </a:p>
        </p:txBody>
      </p:sp>
      <p:sp>
        <p:nvSpPr>
          <p:cNvPr id="4" name="Slide Number Placeholder 3"/>
          <p:cNvSpPr>
            <a:spLocks noGrp="1"/>
          </p:cNvSpPr>
          <p:nvPr>
            <p:ph type="sldNum" sz="quarter" idx="5"/>
          </p:nvPr>
        </p:nvSpPr>
        <p:spPr/>
        <p:txBody>
          <a:bodyPr/>
          <a:lstStyle/>
          <a:p>
            <a:fld id="{CA5D3BF3-D352-46FC-8343-31F56E6730EA}" type="slidenum">
              <a:rPr lang="en-US" smtClean="0"/>
              <a:pPr/>
              <a:t>3</a:t>
            </a:fld>
            <a:endParaRPr lang="en-US"/>
          </a:p>
        </p:txBody>
      </p:sp>
    </p:spTree>
    <p:extLst>
      <p:ext uri="{BB962C8B-B14F-4D97-AF65-F5344CB8AC3E}">
        <p14:creationId xmlns:p14="http://schemas.microsoft.com/office/powerpoint/2010/main" val="70904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13245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https://www.youtube.com/watch?v=4ZoPBfm2aBY</a:t>
            </a:r>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76429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269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000FF"/>
                </a:solidFill>
                <a:latin typeface="Verdana" panose="020B0604030504040204" pitchFamily="34" charset="0"/>
                <a:ea typeface="Calibri" panose="020F0502020204030204" pitchFamily="34" charset="0"/>
                <a:cs typeface="Calibri" panose="020F0502020204030204" pitchFamily="34" charset="0"/>
                <a:hlinkClick r:id="rId3"/>
              </a:rPr>
              <a:t>https://www.lowermarshfarm.com/salt-marsh-important-habitat/</a:t>
            </a:r>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u="sng" dirty="0">
                <a:solidFill>
                  <a:srgbClr val="0000FF"/>
                </a:solidFill>
                <a:latin typeface="Verdana" panose="020B0604030504040204" pitchFamily="34" charset="0"/>
                <a:ea typeface="Calibri" panose="020F0502020204030204" pitchFamily="34" charset="0"/>
                <a:cs typeface="Calibri" panose="020F0502020204030204" pitchFamily="34" charset="0"/>
                <a:hlinkClick r:id="rId4"/>
              </a:rPr>
              <a:t>https://www.youtube.com/watch?v=NDT3osjum_I</a:t>
            </a:r>
            <a:r>
              <a:rPr lang="en-GB" sz="1200" dirty="0">
                <a:latin typeface="Verdana" panose="020B0604030504040204" pitchFamily="34" charset="0"/>
                <a:ea typeface="Calibri" panose="020F0502020204030204" pitchFamily="34" charset="0"/>
                <a:cs typeface="Calibri" panose="020F0502020204030204" pitchFamily="34" charset="0"/>
              </a:rPr>
              <a:t>  </a:t>
            </a:r>
            <a:endParaRPr lang="en-GB" sz="1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8</a:t>
            </a:fld>
            <a:endParaRPr lang="en-US"/>
          </a:p>
        </p:txBody>
      </p:sp>
    </p:spTree>
    <p:extLst>
      <p:ext uri="{BB962C8B-B14F-4D97-AF65-F5344CB8AC3E}">
        <p14:creationId xmlns:p14="http://schemas.microsoft.com/office/powerpoint/2010/main" val="26904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https://www.youtube.com/watch?v=4ZoPBfm2aBY</a:t>
            </a:r>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10</a:t>
            </a:fld>
            <a:endParaRPr lang="en-US"/>
          </a:p>
        </p:txBody>
      </p:sp>
    </p:spTree>
    <p:extLst>
      <p:ext uri="{BB962C8B-B14F-4D97-AF65-F5344CB8AC3E}">
        <p14:creationId xmlns:p14="http://schemas.microsoft.com/office/powerpoint/2010/main" val="89306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https://www.latimes.com/projects/la-me-climate-change-ocean-game/</a:t>
            </a:r>
            <a:endParaRPr lang="en-US" dirty="0"/>
          </a:p>
          <a:p>
            <a:endParaRPr lang="en-US" dirty="0"/>
          </a:p>
        </p:txBody>
      </p:sp>
      <p:sp>
        <p:nvSpPr>
          <p:cNvPr id="4" name="Slide Number Placeholder 3"/>
          <p:cNvSpPr>
            <a:spLocks noGrp="1"/>
          </p:cNvSpPr>
          <p:nvPr>
            <p:ph type="sldNum" sz="quarter" idx="5"/>
          </p:nvPr>
        </p:nvSpPr>
        <p:spPr/>
        <p:txBody>
          <a:bodyPr/>
          <a:lstStyle/>
          <a:p>
            <a:fld id="{CA5D3BF3-D352-46FC-8343-31F56E6730EA}" type="slidenum">
              <a:rPr lang="en-US" smtClean="0"/>
              <a:pPr/>
              <a:t>11</a:t>
            </a:fld>
            <a:endParaRPr lang="en-US"/>
          </a:p>
        </p:txBody>
      </p:sp>
    </p:spTree>
    <p:extLst>
      <p:ext uri="{BB962C8B-B14F-4D97-AF65-F5344CB8AC3E}">
        <p14:creationId xmlns:p14="http://schemas.microsoft.com/office/powerpoint/2010/main" val="91121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Subtitle 8"/>
          <p:cNvSpPr>
            <a:spLocks noGrp="1"/>
          </p:cNvSpPr>
          <p:nvPr>
            <p:ph type="subTitle" idx="1"/>
          </p:nvPr>
        </p:nvSpPr>
        <p:spPr>
          <a:xfrm>
            <a:off x="2362200" y="4537528"/>
            <a:ext cx="6515100" cy="514350"/>
          </a:xfrm>
          <a:prstGeom prst="rect">
            <a:avLst/>
          </a:prstGeo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8/31/20</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a:prstGeom prst="rect">
            <a:avLst/>
          </a:prstGeo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Title 11"/>
          <p:cNvSpPr>
            <a:spLocks noGrp="1"/>
          </p:cNvSpPr>
          <p:nvPr>
            <p:ph type="title"/>
          </p:nvPr>
        </p:nvSpPr>
        <p:spPr>
          <a:xfrm>
            <a:off x="2362200" y="2343150"/>
            <a:ext cx="6477000" cy="2038350"/>
          </a:xfrm>
          <a:prstGeom prst="rect">
            <a:avLst/>
          </a:prstGeom>
        </p:spPr>
        <p:txBody>
          <a:bodyPr rtlCol="0" anchor="b"/>
          <a:lstStyle>
            <a:lvl1pPr>
              <a:defRPr cap="all" baseline="0"/>
            </a:lvl1pPr>
            <a:extLst/>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096000" y="4686300"/>
            <a:ext cx="2667000" cy="273844"/>
          </a:xfrm>
          <a:prstGeom prst="rect">
            <a:avLst/>
          </a:prstGeom>
        </p:spPr>
        <p:txBody>
          <a:bodyPr/>
          <a:lstStyle/>
          <a:p>
            <a:fld id="{E4606EA6-EFEA-4C30-9264-4F9291A5780D}" type="datetime1">
              <a:rPr lang="en-US" smtClean="0"/>
              <a:pPr/>
              <a:t>8/31/20</a:t>
            </a:fld>
            <a:endParaRPr lang="en-US"/>
          </a:p>
        </p:txBody>
      </p:sp>
      <p:sp>
        <p:nvSpPr>
          <p:cNvPr id="4" name="Footer Placeholder 3"/>
          <p:cNvSpPr>
            <a:spLocks noGrp="1"/>
          </p:cNvSpPr>
          <p:nvPr>
            <p:ph type="ftr" sz="quarter" idx="11"/>
          </p:nvPr>
        </p:nvSpPr>
        <p:spPr>
          <a:xfrm>
            <a:off x="609601" y="4686155"/>
            <a:ext cx="5421083"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p>
            <a:pPr algn="ctr"/>
            <a:fld id="{8F82E0A0-C266-4798-8C8F-B9F91E9DA37E}" type="slidenum">
              <a:rPr lang="en-US" sz="1400" b="1" smtClean="0">
                <a:solidFill>
                  <a:srgbClr val="FFFFFF"/>
                </a:solidFill>
              </a:rPr>
              <a:pPr algn="ctr"/>
              <a:t>‹#›</a:t>
            </a:fld>
            <a:endParaRPr lang="en-US"/>
          </a:p>
        </p:txBody>
      </p:sp>
      <p:sp>
        <p:nvSpPr>
          <p:cNvPr id="7" name="Content Placeholder 6"/>
          <p:cNvSpPr>
            <a:spLocks noGrp="1"/>
          </p:cNvSpPr>
          <p:nvPr>
            <p:ph sz="quarter" idx="13"/>
          </p:nvPr>
        </p:nvSpPr>
        <p:spPr>
          <a:xfrm>
            <a:off x="609600" y="1352550"/>
            <a:ext cx="8153400" cy="3276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a:prstGeom prst="rect">
            <a:avLst/>
          </a:prstGeo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hasCustomPrompt="1"/>
          </p:nvPr>
        </p:nvSpPr>
        <p:spPr>
          <a:xfrm>
            <a:off x="1371600" y="1200150"/>
            <a:ext cx="7620000" cy="742950"/>
          </a:xfrm>
          <a:prstGeom prst="rect">
            <a:avLst/>
          </a:prstGeom>
        </p:spPr>
        <p:txBody>
          <a:bodyPr/>
          <a:lstStyle>
            <a:lvl1pPr algn="l">
              <a:buNone/>
              <a:defRPr sz="4400"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p>
            <a:fld id="{6FCF9F07-3BC7-4570-B054-79111B0A380C}" type="datetime1">
              <a:rPr lang="en-US" smtClean="0"/>
              <a:pPr/>
              <a:t>8/31/20</a:t>
            </a:fld>
            <a:endParaRPr lang="en-US"/>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a:xfrm>
            <a:off x="609601" y="4686155"/>
            <a:ext cx="5421083" cy="273844"/>
          </a:xfrm>
          <a:prstGeom prst="rect">
            <a:avLst/>
          </a:prstGeo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3"/>
          </p:nvPr>
        </p:nvSpPr>
        <p:spPr>
          <a:xfrm>
            <a:off x="609600" y="1352551"/>
            <a:ext cx="3886200" cy="3268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844901" y="1352549"/>
            <a:ext cx="3886200" cy="326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p>
            <a:fld id="{E4606EA6-EFEA-4C30-9264-4F9291A5780D}" type="datetime1">
              <a:rPr lang="en-US" smtClean="0"/>
              <a:pPr/>
              <a:t>8/31/20</a:t>
            </a:fld>
            <a:endParaRPr lang="en-US"/>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a:prstGeom prst="rect">
            <a:avLst/>
          </a:prstGeom>
        </p:spPr>
        <p:txBody>
          <a:bodyPr anchor="b"/>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609600" y="1919818"/>
            <a:ext cx="3886200" cy="2628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919818"/>
            <a:ext cx="3886200" cy="2628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p>
            <a:fld id="{E4606EA6-EFEA-4C30-9264-4F9291A5780D}" type="datetime1">
              <a:rPr lang="en-US" smtClean="0"/>
              <a:pPr/>
              <a:t>8/31/20</a:t>
            </a:fld>
            <a:endParaRPr lang="en-US"/>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p>
            <a:endParaRPr lang="en-US"/>
          </a:p>
        </p:txBody>
      </p:sp>
      <p:sp>
        <p:nvSpPr>
          <p:cNvPr id="16" name="Text Placeholder 15"/>
          <p:cNvSpPr>
            <a:spLocks noGrp="1"/>
          </p:cNvSpPr>
          <p:nvPr>
            <p:ph type="body" sz="quarter" idx="18"/>
          </p:nvPr>
        </p:nvSpPr>
        <p:spPr>
          <a:xfrm>
            <a:off x="609600" y="1362287"/>
            <a:ext cx="3886200" cy="530352"/>
          </a:xfrm>
          <a:prstGeom prst="rect">
            <a:avLst/>
          </a:prstGeom>
          <a:solidFill>
            <a:schemeClr val="accent2"/>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15" name="Text Placeholder 14"/>
          <p:cNvSpPr>
            <a:spLocks noGrp="1"/>
          </p:cNvSpPr>
          <p:nvPr>
            <p:ph type="body" sz="quarter" idx="19"/>
          </p:nvPr>
        </p:nvSpPr>
        <p:spPr>
          <a:xfrm>
            <a:off x="4800600" y="1362287"/>
            <a:ext cx="3886200" cy="530352"/>
          </a:xfrm>
          <a:prstGeom prst="rect">
            <a:avLst/>
          </a:prstGeom>
          <a:solidFill>
            <a:schemeClr val="accent4"/>
          </a:solidFill>
        </p:spPr>
        <p:txBody>
          <a:bodyPr rtlCol="0" anchor="ctr"/>
          <a:lstStyle>
            <a:lvl1pPr>
              <a:buFontTx/>
              <a:buNone/>
              <a:defRPr sz="2000" b="1">
                <a:solidFill>
                  <a:srgbClr val="FFFFFF"/>
                </a:solidFill>
              </a:defRPr>
            </a:lvl1pPr>
            <a:extLst/>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096000" y="4686300"/>
            <a:ext cx="2667000" cy="273844"/>
          </a:xfrm>
          <a:prstGeom prst="rect">
            <a:avLst/>
          </a:prstGeom>
        </p:spPr>
        <p:txBody>
          <a:bodyPr/>
          <a:lstStyle/>
          <a:p>
            <a:fld id="{6DFADB5D-B7A0-47E3-AD2D-B1A6F8614213}" type="datetime1">
              <a:rPr lang="en-US" smtClean="0"/>
              <a:pPr/>
              <a:t>8/31/20</a:t>
            </a:fld>
            <a:endParaRPr lang="en-US"/>
          </a:p>
        </p:txBody>
      </p:sp>
      <p:sp>
        <p:nvSpPr>
          <p:cNvPr id="4" name="Footer Placeholder 3"/>
          <p:cNvSpPr>
            <a:spLocks noGrp="1"/>
          </p:cNvSpPr>
          <p:nvPr>
            <p:ph type="ftr" sz="quarter" idx="11"/>
          </p:nvPr>
        </p:nvSpPr>
        <p:spPr>
          <a:xfrm>
            <a:off x="609601" y="4686155"/>
            <a:ext cx="5421083"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p>
            <a:fld id="{72968126-03FC-49C0-B9B8-2B561CCC3D90}" type="datetime1">
              <a:rPr lang="en-US" smtClean="0"/>
              <a:pPr/>
              <a:t>8/31/20</a:t>
            </a:fld>
            <a:endParaRPr lang="en-US"/>
          </a:p>
        </p:txBody>
      </p:sp>
      <p:sp>
        <p:nvSpPr>
          <p:cNvPr id="3" name="Footer Placeholder 2"/>
          <p:cNvSpPr>
            <a:spLocks noGrp="1"/>
          </p:cNvSpPr>
          <p:nvPr>
            <p:ph type="ftr" sz="quarter" idx="11"/>
          </p:nvPr>
        </p:nvSpPr>
        <p:spPr>
          <a:xfrm>
            <a:off x="609601" y="4686155"/>
            <a:ext cx="5421083"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nchor="b"/>
          <a:lstStyle>
            <a:lvl1pPr algn="l">
              <a:buNone/>
              <a:defRPr sz="4200" b="0"/>
            </a:lvl1pPr>
            <a:extLst/>
          </a:lstStyle>
          <a:p>
            <a:r>
              <a:rPr lang="en-US"/>
              <a:t>Click to edit Master title style</a:t>
            </a:r>
            <a:endParaRPr lang="en-US" dirty="0"/>
          </a:p>
        </p:txBody>
      </p:sp>
      <p:sp>
        <p:nvSpPr>
          <p:cNvPr id="5" name="Date Placeholder 4"/>
          <p:cNvSpPr>
            <a:spLocks noGrp="1"/>
          </p:cNvSpPr>
          <p:nvPr>
            <p:ph type="dt" sz="half" idx="10"/>
          </p:nvPr>
        </p:nvSpPr>
        <p:spPr>
          <a:xfrm>
            <a:off x="6096000" y="4686300"/>
            <a:ext cx="2667000" cy="273844"/>
          </a:xfrm>
          <a:prstGeom prst="rect">
            <a:avLst/>
          </a:prstGeom>
        </p:spPr>
        <p:txBody>
          <a:bodyPr/>
          <a:lstStyle/>
          <a:p>
            <a:fld id="{F49A8198-4617-485E-9585-4840B69DBBA6}" type="datetime1">
              <a:rPr lang="en-US" smtClean="0"/>
              <a:pPr/>
              <a:t>8/31/20</a:t>
            </a:fld>
            <a:endParaRPr lang="en-US"/>
          </a:p>
        </p:txBody>
      </p:sp>
      <p:sp>
        <p:nvSpPr>
          <p:cNvPr id="6" name="Footer Placeholder 5"/>
          <p:cNvSpPr>
            <a:spLocks noGrp="1"/>
          </p:cNvSpPr>
          <p:nvPr>
            <p:ph type="ftr" sz="quarter" idx="11"/>
          </p:nvPr>
        </p:nvSpPr>
        <p:spPr>
          <a:xfrm>
            <a:off x="609601" y="4686155"/>
            <a:ext cx="5421083"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9" name="Content Placeholder 8"/>
          <p:cNvSpPr>
            <a:spLocks noGrp="1"/>
          </p:cNvSpPr>
          <p:nvPr>
            <p:ph sz="quarter" idx="13"/>
          </p:nvPr>
        </p:nvSpPr>
        <p:spPr>
          <a:xfrm>
            <a:off x="2362200" y="1428750"/>
            <a:ext cx="6400800" cy="3200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915566"/>
            <a:ext cx="7586332" cy="3419856"/>
          </a:xfrm>
          <a:prstGeom prst="rect">
            <a:avLst/>
          </a:prstGeom>
          <a:solidFill>
            <a:schemeClr val="tx2">
              <a:shade val="50000"/>
            </a:schemeClr>
          </a:solidFill>
          <a:ln>
            <a:noFill/>
          </a:ln>
        </p:spPr>
        <p:txBody>
          <a:bodyPr/>
          <a:lstStyle>
            <a:lvl1pPr>
              <a:buNone/>
              <a:defRPr sz="3200"/>
            </a:lvl1pPr>
            <a:extLst/>
          </a:lstStyle>
          <a:p>
            <a:r>
              <a:rPr lang="en-US"/>
              <a:t>Click icon to add picture</a:t>
            </a:r>
            <a:endParaRPr lang="en-US" dirty="0"/>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3543300"/>
            <a:ext cx="7315200" cy="457200"/>
          </a:xfrm>
          <a:prstGeom prst="rect">
            <a:avLst/>
          </a:prstGeom>
        </p:spPr>
        <p:txBody>
          <a:bodyPr anchor="ctr"/>
          <a:lstStyle>
            <a:lvl1pPr algn="l">
              <a:buNone/>
              <a:defRPr sz="2800" b="0">
                <a:solidFill>
                  <a:srgbClr val="FFFFFF"/>
                </a:solidFill>
              </a:defRPr>
            </a:lvl1pPr>
            <a:extLst/>
          </a:lstStyle>
          <a:p>
            <a:r>
              <a:rPr lang="en-US"/>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p>
            <a:fld id="{E4606EA6-EFEA-4C30-9264-4F9291A5780D}" type="datetime1">
              <a:rPr lang="en-US" smtClean="0"/>
              <a:pPr/>
              <a:t>8/31/20</a:t>
            </a:fld>
            <a:endParaRPr lang="en-US"/>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4784"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9144" y="4731990"/>
            <a:ext cx="2249424" cy="3429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1"/>
          <p:cNvSpPr/>
          <p:nvPr userDrawn="1"/>
        </p:nvSpPr>
        <p:spPr>
          <a:xfrm>
            <a:off x="2332734" y="4731990"/>
            <a:ext cx="6784848" cy="33268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5" name="Subtitle 8"/>
          <p:cNvSpPr txBox="1">
            <a:spLocks/>
          </p:cNvSpPr>
          <p:nvPr/>
        </p:nvSpPr>
        <p:spPr>
          <a:xfrm>
            <a:off x="2362200" y="4731990"/>
            <a:ext cx="6746304" cy="319888"/>
          </a:xfrm>
          <a:prstGeom prst="rect">
            <a:avLst/>
          </a:prstGeom>
        </p:spPr>
        <p:txBody>
          <a:bodyPr anchor="ctr"/>
          <a:lstStyle>
            <a:lvl1pPr marL="0" indent="0" algn="l" rtl="0" eaLnBrk="1" latinLnBrk="0" hangingPunct="1">
              <a:spcBef>
                <a:spcPts val="700"/>
              </a:spcBef>
              <a:buClr>
                <a:schemeClr val="accent2"/>
              </a:buClr>
              <a:buSzPct val="60000"/>
              <a:buFont typeface="Wingdings"/>
              <a:buNone/>
              <a:defRPr sz="28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sz="1800" kern="1200" baseline="0">
                <a:solidFill>
                  <a:schemeClr val="tx1"/>
                </a:solidFill>
                <a:latin typeface="+mn-lt"/>
                <a:ea typeface="+mn-ea"/>
                <a:cs typeface="+mn-cs"/>
              </a:defRPr>
            </a:lvl9pPr>
            <a:extLst/>
          </a:lstStyle>
          <a:p>
            <a:endParaRPr lang="en-US" sz="1400" dirty="0"/>
          </a:p>
        </p:txBody>
      </p:sp>
      <p:sp>
        <p:nvSpPr>
          <p:cNvPr id="17" name="Rectangle 16"/>
          <p:cNvSpPr/>
          <p:nvPr/>
        </p:nvSpPr>
        <p:spPr>
          <a:xfrm>
            <a:off x="29302" y="24036"/>
            <a:ext cx="7999081" cy="33950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Coastal Landforms &amp; The RESIST Project</a:t>
            </a:r>
          </a:p>
        </p:txBody>
      </p:sp>
      <p:pic>
        <p:nvPicPr>
          <p:cNvPr id="3" name="Picture 2" descr="A close up of a dry grass field&#10;&#10;Description automatically generated">
            <a:extLst>
              <a:ext uri="{FF2B5EF4-FFF2-40B4-BE49-F238E27FC236}">
                <a16:creationId xmlns:a16="http://schemas.microsoft.com/office/drawing/2014/main" id="{E37E9689-05F9-7E4C-B226-27605A38D565}"/>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8172400" y="64130"/>
            <a:ext cx="878533" cy="625599"/>
          </a:xfrm>
          <a:prstGeom prst="rect">
            <a:avLst/>
          </a:prstGeom>
        </p:spPr>
      </p:pic>
      <p:sp>
        <p:nvSpPr>
          <p:cNvPr id="8" name="TextBox 7">
            <a:extLst>
              <a:ext uri="{FF2B5EF4-FFF2-40B4-BE49-F238E27FC236}">
                <a16:creationId xmlns:a16="http://schemas.microsoft.com/office/drawing/2014/main" id="{50C2F25A-0B97-6C4E-8462-C6F82464563D}"/>
              </a:ext>
            </a:extLst>
          </p:cNvPr>
          <p:cNvSpPr txBox="1"/>
          <p:nvPr userDrawn="1"/>
        </p:nvSpPr>
        <p:spPr>
          <a:xfrm>
            <a:off x="2577131" y="4719221"/>
            <a:ext cx="6675389" cy="369332"/>
          </a:xfrm>
          <a:prstGeom prst="rect">
            <a:avLst/>
          </a:prstGeom>
          <a:noFill/>
        </p:spPr>
        <p:txBody>
          <a:bodyPr wrap="square" rtlCol="0">
            <a:spAutoFit/>
          </a:bodyPr>
          <a:lstStyle/>
          <a:p>
            <a:r>
              <a:rPr lang="en-US" dirty="0"/>
              <a:t> coastal formations 	     intertidal       salt marsh         biodiversity</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nerc-resist.uk/"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uk.linkedin.com/in/clare-sydney-96364b47" TargetMode="External"/><Relationship Id="rId5" Type="http://schemas.openxmlformats.org/officeDocument/2006/relationships/hyperlink" Target="https://www.youtube.com/watch?v=P9m7vAdqsWc" TargetMode="External"/><Relationship Id="rId4" Type="http://schemas.openxmlformats.org/officeDocument/2006/relationships/hyperlink" Target="https://www.youtube.com/watch?v=4ZoPBfm2aBY"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https://www.youtube.com/embed/4ZoPBfm2aBY?feature=oembed" TargetMode="External"/><Relationship Id="rId5" Type="http://schemas.openxmlformats.org/officeDocument/2006/relationships/image" Target="../media/image8.jpeg"/><Relationship Id="rId4" Type="http://schemas.openxmlformats.org/officeDocument/2006/relationships/hyperlink" Target="https://www.youtube.com/watch?v=4ZoPBfm2aB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atimes.com/projects/la-me-climate-change-ocean-game/"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9.tiff"/><Relationship Id="rId7"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2.tiff"/><Relationship Id="rId5" Type="http://schemas.openxmlformats.org/officeDocument/2006/relationships/image" Target="../media/image51.jpe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5.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8.tiff"/><Relationship Id="rId4" Type="http://schemas.openxmlformats.org/officeDocument/2006/relationships/hyperlink" Target="https://www.youtube.com/watch?v=P9m7vAdqsW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youtube.com/watch?v=P9m7vAdqsW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4ZoPBfm2aBY?feature=oembed" TargetMode="External"/><Relationship Id="rId5" Type="http://schemas.openxmlformats.org/officeDocument/2006/relationships/image" Target="../media/image8.jpeg"/><Relationship Id="rId4" Type="http://schemas.openxmlformats.org/officeDocument/2006/relationships/hyperlink" Target="https://www.youtube.com/watch?v=4ZoPBfm2aB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saltmarshapp.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20.png"/><Relationship Id="rId42" Type="http://schemas.openxmlformats.org/officeDocument/2006/relationships/customXml" Target="../ink/ink20.xml"/><Relationship Id="rId47" Type="http://schemas.openxmlformats.org/officeDocument/2006/relationships/image" Target="../media/image33.png"/><Relationship Id="rId63" Type="http://schemas.openxmlformats.org/officeDocument/2006/relationships/image" Target="../media/image41.png"/><Relationship Id="rId68" Type="http://schemas.openxmlformats.org/officeDocument/2006/relationships/customXml" Target="../ink/ink33.xml"/><Relationship Id="rId7" Type="http://schemas.openxmlformats.org/officeDocument/2006/relationships/image" Target="../media/image13.png"/><Relationship Id="rId71" Type="http://schemas.openxmlformats.org/officeDocument/2006/relationships/image" Target="../media/image45.png"/><Relationship Id="rId2" Type="http://schemas.openxmlformats.org/officeDocument/2006/relationships/notesSlide" Target="../notesSlides/notesSlide7.xml"/><Relationship Id="rId16" Type="http://schemas.openxmlformats.org/officeDocument/2006/relationships/customXml" Target="../ink/ink7.xml"/><Relationship Id="rId29" Type="http://schemas.openxmlformats.org/officeDocument/2006/relationships/image" Target="../media/image24.png"/><Relationship Id="rId11" Type="http://schemas.openxmlformats.org/officeDocument/2006/relationships/image" Target="../media/image15.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8.png"/><Relationship Id="rId40" Type="http://schemas.openxmlformats.org/officeDocument/2006/relationships/customXml" Target="../ink/ink19.xml"/><Relationship Id="rId45" Type="http://schemas.openxmlformats.org/officeDocument/2006/relationships/image" Target="../media/image32.png"/><Relationship Id="rId53" Type="http://schemas.openxmlformats.org/officeDocument/2006/relationships/image" Target="../media/image36.png"/><Relationship Id="rId58" Type="http://schemas.openxmlformats.org/officeDocument/2006/relationships/customXml" Target="../ink/ink28.xml"/><Relationship Id="rId66" Type="http://schemas.openxmlformats.org/officeDocument/2006/relationships/customXml" Target="../ink/ink32.xml"/><Relationship Id="rId5" Type="http://schemas.openxmlformats.org/officeDocument/2006/relationships/image" Target="../media/image12.png"/><Relationship Id="rId61" Type="http://schemas.openxmlformats.org/officeDocument/2006/relationships/image" Target="../media/image40.png"/><Relationship Id="rId19" Type="http://schemas.openxmlformats.org/officeDocument/2006/relationships/image" Target="../media/image19.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3.png"/><Relationship Id="rId30" Type="http://schemas.openxmlformats.org/officeDocument/2006/relationships/customXml" Target="../ink/ink14.xml"/><Relationship Id="rId35" Type="http://schemas.openxmlformats.org/officeDocument/2006/relationships/image" Target="../media/image27.png"/><Relationship Id="rId43" Type="http://schemas.openxmlformats.org/officeDocument/2006/relationships/image" Target="../media/image31.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44.png"/><Relationship Id="rId8" Type="http://schemas.openxmlformats.org/officeDocument/2006/relationships/customXml" Target="../ink/ink3.xml"/><Relationship Id="rId51" Type="http://schemas.openxmlformats.org/officeDocument/2006/relationships/image" Target="../media/image35.png"/><Relationship Id="rId72" Type="http://schemas.openxmlformats.org/officeDocument/2006/relationships/customXml" Target="../ink/ink35.xml"/><Relationship Id="rId3" Type="http://schemas.openxmlformats.org/officeDocument/2006/relationships/image" Target="../media/image12.emf"/><Relationship Id="rId12" Type="http://schemas.openxmlformats.org/officeDocument/2006/relationships/customXml" Target="../ink/ink5.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image" Target="../media/image26.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9.png"/><Relationship Id="rId67" Type="http://schemas.openxmlformats.org/officeDocument/2006/relationships/image" Target="../media/image43.png"/><Relationship Id="rId20" Type="http://schemas.openxmlformats.org/officeDocument/2006/relationships/customXml" Target="../ink/ink9.xml"/><Relationship Id="rId41" Type="http://schemas.openxmlformats.org/officeDocument/2006/relationships/image" Target="../media/image30.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1" Type="http://schemas.openxmlformats.org/officeDocument/2006/relationships/slideLayout" Target="../slideLayouts/slideLayout6.xml"/><Relationship Id="rId6" Type="http://schemas.openxmlformats.org/officeDocument/2006/relationships/customXml" Target="../ink/ink2.xml"/><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34.png"/><Relationship Id="rId57" Type="http://schemas.openxmlformats.org/officeDocument/2006/relationships/image" Target="../media/image38.png"/><Relationship Id="rId10" Type="http://schemas.openxmlformats.org/officeDocument/2006/relationships/customXml" Target="../ink/ink4.xml"/><Relationship Id="rId31" Type="http://schemas.openxmlformats.org/officeDocument/2006/relationships/image" Target="../media/image25.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42.png"/><Relationship Id="rId4" Type="http://schemas.openxmlformats.org/officeDocument/2006/relationships/customXml" Target="../ink/ink1.xml"/><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8.xml"/><Relationship Id="rId39" Type="http://schemas.openxmlformats.org/officeDocument/2006/relationships/image" Target="../media/image29.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85814E-5400-C742-83C7-5CF107E20F57}"/>
              </a:ext>
            </a:extLst>
          </p:cNvPr>
          <p:cNvSpPr txBox="1"/>
          <p:nvPr/>
        </p:nvSpPr>
        <p:spPr>
          <a:xfrm>
            <a:off x="137448" y="761304"/>
            <a:ext cx="8712968" cy="2893100"/>
          </a:xfrm>
          <a:prstGeom prst="rect">
            <a:avLst/>
          </a:prstGeom>
          <a:noFill/>
        </p:spPr>
        <p:txBody>
          <a:bodyPr wrap="square" rtlCol="0">
            <a:spAutoFit/>
          </a:bodyPr>
          <a:lstStyle/>
          <a:p>
            <a:r>
              <a:rPr lang="en-US" sz="1400" dirty="0"/>
              <a:t>The following resources are designed to complement the </a:t>
            </a:r>
            <a:r>
              <a:rPr lang="en-US" sz="1400" b="1" dirty="0"/>
              <a:t>GCSE and A-Level curriculum in Geography </a:t>
            </a:r>
            <a:r>
              <a:rPr lang="en-US" sz="1400" dirty="0"/>
              <a:t>regarding coastal landscapes and processes, with reference to biodiversity, changing weather and climate. They should also assist in the understanding of field work techniques, data analysis and enquiry. This PowerPoint and associated resources are intended to be used as a project spanning several lessons, with differentiation for different ability students. Further information for teacher planning is provided in an accompanying Word document.</a:t>
            </a:r>
          </a:p>
          <a:p>
            <a:endParaRPr lang="en-US" sz="1400" dirty="0"/>
          </a:p>
          <a:p>
            <a:r>
              <a:rPr lang="en-US" sz="1400" dirty="0"/>
              <a:t>These resources have been produced in association with the NERC-RESIST project by Clare Sydney.</a:t>
            </a:r>
          </a:p>
          <a:p>
            <a:endParaRPr lang="en-US" sz="1400" dirty="0"/>
          </a:p>
          <a:p>
            <a:r>
              <a:rPr lang="en-US" sz="1400" dirty="0"/>
              <a:t>Further information about the project can be found: </a:t>
            </a:r>
            <a:r>
              <a:rPr lang="en-GB" sz="1400" dirty="0">
                <a:hlinkClick r:id="rId3"/>
              </a:rPr>
              <a:t>https://www.nerc-resist.uk/</a:t>
            </a:r>
            <a:r>
              <a:rPr lang="en-GB" sz="1400" dirty="0"/>
              <a:t> or via the videos </a:t>
            </a:r>
            <a:r>
              <a:rPr lang="en-GB" sz="1400" dirty="0">
                <a:hlinkClick r:id="rId4"/>
              </a:rPr>
              <a:t>https://www.youtube.com/watch?v=4ZoPBfm2aBY</a:t>
            </a:r>
            <a:r>
              <a:rPr lang="en-US" sz="1400" dirty="0"/>
              <a:t> and </a:t>
            </a:r>
            <a:r>
              <a:rPr lang="en-GB" sz="1400" dirty="0">
                <a:hlinkClick r:id="rId5"/>
              </a:rPr>
              <a:t>https://www.youtube.com/watch?v</a:t>
            </a:r>
            <a:r>
              <a:rPr lang="en-GB" sz="1400">
                <a:hlinkClick r:id="rId5"/>
              </a:rPr>
              <a:t>=P9m7vAdqsWc</a:t>
            </a:r>
            <a:endParaRPr lang="en-US" sz="1400" dirty="0"/>
          </a:p>
          <a:p>
            <a:endParaRPr lang="en-US" sz="1400" dirty="0"/>
          </a:p>
          <a:p>
            <a:r>
              <a:rPr lang="en-US" sz="1400" dirty="0"/>
              <a:t>Please contact Clare via her LinkedIn profile to discuss teaching resource development: </a:t>
            </a:r>
            <a:r>
              <a:rPr lang="en-GB" sz="1400" dirty="0">
                <a:hlinkClick r:id="rId6"/>
              </a:rPr>
              <a:t>https://uk.linkedin.com/in/clare-sydney-96364b47</a:t>
            </a:r>
            <a:endParaRPr lang="en-US" sz="1400" dirty="0"/>
          </a:p>
        </p:txBody>
      </p:sp>
      <p:grpSp>
        <p:nvGrpSpPr>
          <p:cNvPr id="7" name="Group 6">
            <a:extLst>
              <a:ext uri="{FF2B5EF4-FFF2-40B4-BE49-F238E27FC236}">
                <a16:creationId xmlns:a16="http://schemas.microsoft.com/office/drawing/2014/main" id="{C5BB0AF6-B388-554F-B7C1-E1DACE130C77}"/>
              </a:ext>
            </a:extLst>
          </p:cNvPr>
          <p:cNvGrpSpPr/>
          <p:nvPr/>
        </p:nvGrpSpPr>
        <p:grpSpPr>
          <a:xfrm>
            <a:off x="395536" y="3723878"/>
            <a:ext cx="8469449" cy="658318"/>
            <a:chOff x="395536" y="3723878"/>
            <a:chExt cx="8469449" cy="658318"/>
          </a:xfrm>
        </p:grpSpPr>
        <p:pic>
          <p:nvPicPr>
            <p:cNvPr id="3" name="Picture 2">
              <a:extLst>
                <a:ext uri="{FF2B5EF4-FFF2-40B4-BE49-F238E27FC236}">
                  <a16:creationId xmlns:a16="http://schemas.microsoft.com/office/drawing/2014/main" id="{6053DE19-8E1D-304F-B67B-F98E7DCC3B4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5536" y="3723878"/>
              <a:ext cx="6711984" cy="65831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78A5C3F7-FAC1-6841-B127-A201DA4E246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07520" y="3723878"/>
              <a:ext cx="1757465" cy="658318"/>
            </a:xfrm>
            <a:prstGeom prst="rect">
              <a:avLst/>
            </a:prstGeom>
          </p:spPr>
        </p:pic>
      </p:grpSp>
    </p:spTree>
    <p:extLst>
      <p:ext uri="{BB962C8B-B14F-4D97-AF65-F5344CB8AC3E}">
        <p14:creationId xmlns:p14="http://schemas.microsoft.com/office/powerpoint/2010/main" val="164333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F208-BE38-E746-B617-0CED91A345AC}"/>
              </a:ext>
            </a:extLst>
          </p:cNvPr>
          <p:cNvSpPr>
            <a:spLocks noGrp="1"/>
          </p:cNvSpPr>
          <p:nvPr>
            <p:ph type="title"/>
          </p:nvPr>
        </p:nvSpPr>
        <p:spPr>
          <a:xfrm>
            <a:off x="29766" y="195486"/>
            <a:ext cx="8153400" cy="1005840"/>
          </a:xfrm>
        </p:spPr>
        <p:txBody>
          <a:bodyPr/>
          <a:lstStyle/>
          <a:p>
            <a:r>
              <a:rPr lang="en-US" dirty="0"/>
              <a:t>Watch the rest of the </a:t>
            </a:r>
            <a:r>
              <a:rPr lang="en-US" dirty="0">
                <a:hlinkClick r:id="rId4"/>
              </a:rPr>
              <a:t>video</a:t>
            </a:r>
            <a:r>
              <a:rPr lang="en-US" dirty="0"/>
              <a:t> from the RESIST project</a:t>
            </a:r>
          </a:p>
        </p:txBody>
      </p:sp>
      <p:pic>
        <p:nvPicPr>
          <p:cNvPr id="3" name="Online Media 4" descr="Determining the resistance of coastal salt marshes to extreme storms">
            <a:hlinkClick r:id="" action="ppaction://media"/>
            <a:extLst>
              <a:ext uri="{FF2B5EF4-FFF2-40B4-BE49-F238E27FC236}">
                <a16:creationId xmlns:a16="http://schemas.microsoft.com/office/drawing/2014/main" id="{E0B2D799-DE93-6A4F-B18D-0C1CAC24CDE5}"/>
              </a:ext>
            </a:extLst>
          </p:cNvPr>
          <p:cNvPicPr>
            <a:picLocks noRot="1" noChangeAspect="1"/>
          </p:cNvPicPr>
          <p:nvPr>
            <a:videoFile r:link="rId1"/>
          </p:nvPr>
        </p:nvPicPr>
        <p:blipFill>
          <a:blip r:embed="rId5"/>
          <a:stretch>
            <a:fillRect/>
          </a:stretch>
        </p:blipFill>
        <p:spPr>
          <a:xfrm>
            <a:off x="3183184" y="1347614"/>
            <a:ext cx="5776642" cy="3249362"/>
          </a:xfrm>
          <a:prstGeom prst="rect">
            <a:avLst/>
          </a:prstGeom>
        </p:spPr>
      </p:pic>
      <p:sp>
        <p:nvSpPr>
          <p:cNvPr id="4" name="TextBox 3">
            <a:extLst>
              <a:ext uri="{FF2B5EF4-FFF2-40B4-BE49-F238E27FC236}">
                <a16:creationId xmlns:a16="http://schemas.microsoft.com/office/drawing/2014/main" id="{39FBA411-6D5A-6D44-B544-003437DBB911}"/>
              </a:ext>
            </a:extLst>
          </p:cNvPr>
          <p:cNvSpPr txBox="1"/>
          <p:nvPr/>
        </p:nvSpPr>
        <p:spPr>
          <a:xfrm>
            <a:off x="539552" y="1563888"/>
            <a:ext cx="2532945" cy="2031325"/>
          </a:xfrm>
          <a:prstGeom prst="rect">
            <a:avLst/>
          </a:prstGeom>
          <a:solidFill>
            <a:schemeClr val="accent3"/>
          </a:solidFill>
        </p:spPr>
        <p:txBody>
          <a:bodyPr wrap="square" rtlCol="0">
            <a:spAutoFit/>
          </a:bodyPr>
          <a:lstStyle/>
          <a:p>
            <a:pPr marL="342900" indent="-342900">
              <a:buAutoNum type="arabicPeriod"/>
            </a:pPr>
            <a:r>
              <a:rPr lang="en-US" dirty="0"/>
              <a:t>What do you think of the ways the team addressed the challenges we discussed?</a:t>
            </a:r>
          </a:p>
          <a:p>
            <a:pPr marL="342900" indent="-342900">
              <a:buAutoNum type="arabicPeriod"/>
            </a:pPr>
            <a:r>
              <a:rPr lang="en-US" dirty="0"/>
              <a:t>List the main findings from the project</a:t>
            </a:r>
          </a:p>
        </p:txBody>
      </p:sp>
      <p:sp>
        <p:nvSpPr>
          <p:cNvPr id="5" name="TextBox 4">
            <a:extLst>
              <a:ext uri="{FF2B5EF4-FFF2-40B4-BE49-F238E27FC236}">
                <a16:creationId xmlns:a16="http://schemas.microsoft.com/office/drawing/2014/main" id="{7FD23F8A-C509-6C44-A8A8-7504B88BE701}"/>
              </a:ext>
            </a:extLst>
          </p:cNvPr>
          <p:cNvSpPr txBox="1"/>
          <p:nvPr/>
        </p:nvSpPr>
        <p:spPr>
          <a:xfrm>
            <a:off x="532526" y="3695552"/>
            <a:ext cx="2539971" cy="923330"/>
          </a:xfrm>
          <a:prstGeom prst="rect">
            <a:avLst/>
          </a:prstGeom>
          <a:solidFill>
            <a:srgbClr val="7030A0"/>
          </a:solidFill>
        </p:spPr>
        <p:txBody>
          <a:bodyPr wrap="square" rtlCol="0">
            <a:spAutoFit/>
          </a:bodyPr>
          <a:lstStyle/>
          <a:p>
            <a:pPr marL="342900" indent="-342900">
              <a:buFont typeface="+mj-lt"/>
              <a:buAutoNum type="arabicPeriod" startAt="3"/>
            </a:pPr>
            <a:r>
              <a:rPr lang="en-US" dirty="0">
                <a:solidFill>
                  <a:schemeClr val="bg1"/>
                </a:solidFill>
              </a:rPr>
              <a:t>What could be the next steps for the team?</a:t>
            </a:r>
          </a:p>
        </p:txBody>
      </p:sp>
      <p:sp>
        <p:nvSpPr>
          <p:cNvPr id="7" name="TextBox 6">
            <a:extLst>
              <a:ext uri="{FF2B5EF4-FFF2-40B4-BE49-F238E27FC236}">
                <a16:creationId xmlns:a16="http://schemas.microsoft.com/office/drawing/2014/main" id="{751E8969-AB65-7E4C-A3ED-5601470EB20A}"/>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Apply to demonstrate</a:t>
            </a:r>
          </a:p>
        </p:txBody>
      </p:sp>
    </p:spTree>
    <p:extLst>
      <p:ext uri="{BB962C8B-B14F-4D97-AF65-F5344CB8AC3E}">
        <p14:creationId xmlns:p14="http://schemas.microsoft.com/office/powerpoint/2010/main" val="31328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3554-94CB-DC4C-A04A-A04F5FF71D9A}"/>
              </a:ext>
            </a:extLst>
          </p:cNvPr>
          <p:cNvSpPr>
            <a:spLocks noGrp="1"/>
          </p:cNvSpPr>
          <p:nvPr>
            <p:ph type="title"/>
          </p:nvPr>
        </p:nvSpPr>
        <p:spPr>
          <a:xfrm>
            <a:off x="35497" y="267494"/>
            <a:ext cx="8208912" cy="1005840"/>
          </a:xfrm>
        </p:spPr>
        <p:txBody>
          <a:bodyPr/>
          <a:lstStyle/>
          <a:p>
            <a:r>
              <a:rPr lang="en-US" sz="3200" dirty="0"/>
              <a:t>Community and Coasts: what are the challenges of adapting to change?</a:t>
            </a:r>
          </a:p>
        </p:txBody>
      </p:sp>
      <p:sp>
        <p:nvSpPr>
          <p:cNvPr id="3" name="TextBox 2">
            <a:extLst>
              <a:ext uri="{FF2B5EF4-FFF2-40B4-BE49-F238E27FC236}">
                <a16:creationId xmlns:a16="http://schemas.microsoft.com/office/drawing/2014/main" id="{BF0A038C-6CA8-274C-B732-D6C3759FC9C1}"/>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Present new information</a:t>
            </a:r>
          </a:p>
        </p:txBody>
      </p:sp>
      <p:pic>
        <p:nvPicPr>
          <p:cNvPr id="6" name="Picture 5" descr="A screenshot of a computer&#10;&#10;Description automatically generated">
            <a:hlinkClick r:id="rId3"/>
            <a:extLst>
              <a:ext uri="{FF2B5EF4-FFF2-40B4-BE49-F238E27FC236}">
                <a16:creationId xmlns:a16="http://schemas.microsoft.com/office/drawing/2014/main" id="{740C9B75-8385-0E45-AC45-C26A23939C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58633" y="1347614"/>
            <a:ext cx="6484453" cy="2602331"/>
          </a:xfrm>
          <a:prstGeom prst="rect">
            <a:avLst/>
          </a:prstGeom>
          <a:ln w="31750">
            <a:solidFill>
              <a:schemeClr val="accent3">
                <a:lumMod val="50000"/>
              </a:schemeClr>
            </a:solidFill>
          </a:ln>
        </p:spPr>
      </p:pic>
      <p:sp>
        <p:nvSpPr>
          <p:cNvPr id="10" name="TextBox 9">
            <a:extLst>
              <a:ext uri="{FF2B5EF4-FFF2-40B4-BE49-F238E27FC236}">
                <a16:creationId xmlns:a16="http://schemas.microsoft.com/office/drawing/2014/main" id="{DC7E9360-2F7C-3E40-8A69-89564751241D}"/>
              </a:ext>
            </a:extLst>
          </p:cNvPr>
          <p:cNvSpPr txBox="1"/>
          <p:nvPr/>
        </p:nvSpPr>
        <p:spPr>
          <a:xfrm>
            <a:off x="100914" y="1309148"/>
            <a:ext cx="2334783" cy="1200329"/>
          </a:xfrm>
          <a:prstGeom prst="rect">
            <a:avLst/>
          </a:prstGeom>
          <a:solidFill>
            <a:schemeClr val="accent3">
              <a:lumMod val="20000"/>
              <a:lumOff val="80000"/>
            </a:schemeClr>
          </a:solidFill>
        </p:spPr>
        <p:txBody>
          <a:bodyPr wrap="square" rtlCol="0">
            <a:spAutoFit/>
          </a:bodyPr>
          <a:lstStyle/>
          <a:p>
            <a:r>
              <a:rPr lang="en-US" dirty="0"/>
              <a:t>Many communities are facing the reality of having to adapt to sea level rise. </a:t>
            </a:r>
          </a:p>
        </p:txBody>
      </p:sp>
      <p:sp>
        <p:nvSpPr>
          <p:cNvPr id="11" name="Rectangle 10">
            <a:extLst>
              <a:ext uri="{FF2B5EF4-FFF2-40B4-BE49-F238E27FC236}">
                <a16:creationId xmlns:a16="http://schemas.microsoft.com/office/drawing/2014/main" id="{7E53CDBE-AE56-E34F-B1E7-EE3C6F29694C}"/>
              </a:ext>
            </a:extLst>
          </p:cNvPr>
          <p:cNvSpPr/>
          <p:nvPr/>
        </p:nvSpPr>
        <p:spPr>
          <a:xfrm>
            <a:off x="2568157" y="4006125"/>
            <a:ext cx="6444036" cy="646331"/>
          </a:xfrm>
          <a:prstGeom prst="rect">
            <a:avLst/>
          </a:prstGeom>
          <a:solidFill>
            <a:schemeClr val="accent3">
              <a:lumMod val="60000"/>
              <a:lumOff val="40000"/>
            </a:schemeClr>
          </a:solidFill>
        </p:spPr>
        <p:txBody>
          <a:bodyPr wrap="square">
            <a:spAutoFit/>
          </a:bodyPr>
          <a:lstStyle/>
          <a:p>
            <a:r>
              <a:rPr lang="en-US" dirty="0"/>
              <a:t>As a class, play The Ocean Game developed with input from coastal scientists, planning departments,  homeowners and environmentalists. </a:t>
            </a:r>
          </a:p>
        </p:txBody>
      </p:sp>
      <p:sp>
        <p:nvSpPr>
          <p:cNvPr id="12" name="TextBox 11">
            <a:extLst>
              <a:ext uri="{FF2B5EF4-FFF2-40B4-BE49-F238E27FC236}">
                <a16:creationId xmlns:a16="http://schemas.microsoft.com/office/drawing/2014/main" id="{BF743591-9496-6F4C-B44C-77D06DCDC576}"/>
              </a:ext>
            </a:extLst>
          </p:cNvPr>
          <p:cNvSpPr txBox="1"/>
          <p:nvPr/>
        </p:nvSpPr>
        <p:spPr>
          <a:xfrm>
            <a:off x="131807" y="2648779"/>
            <a:ext cx="2303890" cy="1754326"/>
          </a:xfrm>
          <a:prstGeom prst="rect">
            <a:avLst/>
          </a:prstGeom>
          <a:solidFill>
            <a:schemeClr val="accent3">
              <a:lumMod val="40000"/>
              <a:lumOff val="60000"/>
            </a:schemeClr>
          </a:solidFill>
        </p:spPr>
        <p:txBody>
          <a:bodyPr wrap="square" rtlCol="0">
            <a:spAutoFit/>
          </a:bodyPr>
          <a:lstStyle/>
          <a:p>
            <a:r>
              <a:rPr lang="en-US" dirty="0"/>
              <a:t>With your partner, discuss some ways we can preserve communities, and manage or  protect our coasts?</a:t>
            </a:r>
          </a:p>
        </p:txBody>
      </p:sp>
    </p:spTree>
    <p:extLst>
      <p:ext uri="{BB962C8B-B14F-4D97-AF65-F5344CB8AC3E}">
        <p14:creationId xmlns:p14="http://schemas.microsoft.com/office/powerpoint/2010/main" val="24836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08F8-3810-424C-8945-C8E2963296B6}"/>
              </a:ext>
            </a:extLst>
          </p:cNvPr>
          <p:cNvSpPr>
            <a:spLocks noGrp="1"/>
          </p:cNvSpPr>
          <p:nvPr>
            <p:ph type="title"/>
          </p:nvPr>
        </p:nvSpPr>
        <p:spPr>
          <a:xfrm>
            <a:off x="1" y="342245"/>
            <a:ext cx="3419872" cy="1005840"/>
          </a:xfrm>
        </p:spPr>
        <p:txBody>
          <a:bodyPr/>
          <a:lstStyle/>
          <a:p>
            <a:r>
              <a:rPr lang="en-US" dirty="0"/>
              <a:t>Managed Retreat </a:t>
            </a:r>
          </a:p>
        </p:txBody>
      </p:sp>
      <p:sp>
        <p:nvSpPr>
          <p:cNvPr id="4" name="Rectangle 3">
            <a:extLst>
              <a:ext uri="{FF2B5EF4-FFF2-40B4-BE49-F238E27FC236}">
                <a16:creationId xmlns:a16="http://schemas.microsoft.com/office/drawing/2014/main" id="{F446328B-749F-964B-B48A-6AF9373F3303}"/>
              </a:ext>
            </a:extLst>
          </p:cNvPr>
          <p:cNvSpPr/>
          <p:nvPr/>
        </p:nvSpPr>
        <p:spPr>
          <a:xfrm>
            <a:off x="6577603" y="1779662"/>
            <a:ext cx="2467323" cy="2862322"/>
          </a:xfrm>
          <a:prstGeom prst="rect">
            <a:avLst/>
          </a:prstGeom>
          <a:solidFill>
            <a:schemeClr val="accent1">
              <a:lumMod val="40000"/>
              <a:lumOff val="60000"/>
            </a:schemeClr>
          </a:solidFill>
        </p:spPr>
        <p:txBody>
          <a:bodyPr wrap="square">
            <a:spAutoFit/>
          </a:bodyPr>
          <a:lstStyle/>
          <a:p>
            <a:r>
              <a:rPr lang="en-GB" b="1" dirty="0">
                <a:solidFill>
                  <a:srgbClr val="231F20"/>
                </a:solidFill>
              </a:rPr>
              <a:t>Disadvantages</a:t>
            </a:r>
          </a:p>
          <a:p>
            <a:pPr marL="285750" indent="-285750">
              <a:buFont typeface="System Font"/>
              <a:buChar char="x"/>
            </a:pPr>
            <a:r>
              <a:rPr lang="en-GB" dirty="0">
                <a:solidFill>
                  <a:srgbClr val="231F20"/>
                </a:solidFill>
              </a:rPr>
              <a:t>Land is lost to coastal marshes</a:t>
            </a:r>
          </a:p>
          <a:p>
            <a:pPr marL="285750" indent="-285750">
              <a:buFont typeface="System Font"/>
              <a:buChar char="x"/>
            </a:pPr>
            <a:r>
              <a:rPr lang="en-GB" dirty="0">
                <a:solidFill>
                  <a:srgbClr val="231F20"/>
                </a:solidFill>
              </a:rPr>
              <a:t>Landowners need to be compensated </a:t>
            </a:r>
          </a:p>
          <a:p>
            <a:pPr marL="285750" indent="-285750">
              <a:buFont typeface="System Font"/>
              <a:buChar char="x"/>
            </a:pPr>
            <a:r>
              <a:rPr lang="en-GB" dirty="0">
                <a:solidFill>
                  <a:srgbClr val="231F20"/>
                </a:solidFill>
              </a:rPr>
              <a:t>Sites need to be monitored to determine how effective MR is</a:t>
            </a:r>
          </a:p>
          <a:p>
            <a:pPr marL="285750" indent="-285750">
              <a:buFont typeface="System Font"/>
              <a:buChar char="x"/>
            </a:pPr>
            <a:endParaRPr lang="en-GB" dirty="0">
              <a:solidFill>
                <a:srgbClr val="231F20"/>
              </a:solidFill>
            </a:endParaRPr>
          </a:p>
        </p:txBody>
      </p:sp>
      <p:sp>
        <p:nvSpPr>
          <p:cNvPr id="5" name="Rectangle 4">
            <a:extLst>
              <a:ext uri="{FF2B5EF4-FFF2-40B4-BE49-F238E27FC236}">
                <a16:creationId xmlns:a16="http://schemas.microsoft.com/office/drawing/2014/main" id="{73748E5B-9926-F24D-BA27-F30EBC3940BE}"/>
              </a:ext>
            </a:extLst>
          </p:cNvPr>
          <p:cNvSpPr/>
          <p:nvPr/>
        </p:nvSpPr>
        <p:spPr>
          <a:xfrm>
            <a:off x="129430" y="1779662"/>
            <a:ext cx="2816057" cy="2585323"/>
          </a:xfrm>
          <a:prstGeom prst="rect">
            <a:avLst/>
          </a:prstGeom>
          <a:ln w="19050">
            <a:solidFill>
              <a:srgbClr val="FF0000"/>
            </a:solidFill>
          </a:ln>
        </p:spPr>
        <p:txBody>
          <a:bodyPr wrap="square">
            <a:spAutoFit/>
          </a:bodyPr>
          <a:lstStyle/>
          <a:p>
            <a:r>
              <a:rPr lang="en-US" dirty="0"/>
              <a:t>In the UK, this management method is used to improve coastal stability and adapt to changing coastal conditions. Managed retreat complements artificial coastal </a:t>
            </a:r>
            <a:r>
              <a:rPr lang="en-GB" dirty="0"/>
              <a:t>defences</a:t>
            </a:r>
            <a:r>
              <a:rPr lang="en-US" dirty="0"/>
              <a:t> with natural coastal landforms, protecting the land. </a:t>
            </a:r>
          </a:p>
        </p:txBody>
      </p:sp>
      <p:sp>
        <p:nvSpPr>
          <p:cNvPr id="6" name="Rectangle 5">
            <a:extLst>
              <a:ext uri="{FF2B5EF4-FFF2-40B4-BE49-F238E27FC236}">
                <a16:creationId xmlns:a16="http://schemas.microsoft.com/office/drawing/2014/main" id="{D8AD80EE-491C-2A41-9AE3-836FFAC432E6}"/>
              </a:ext>
            </a:extLst>
          </p:cNvPr>
          <p:cNvSpPr/>
          <p:nvPr/>
        </p:nvSpPr>
        <p:spPr>
          <a:xfrm>
            <a:off x="3059832" y="1779662"/>
            <a:ext cx="3403426" cy="2862322"/>
          </a:xfrm>
          <a:prstGeom prst="rect">
            <a:avLst/>
          </a:prstGeom>
          <a:solidFill>
            <a:schemeClr val="accent3">
              <a:lumMod val="40000"/>
              <a:lumOff val="60000"/>
            </a:schemeClr>
          </a:solidFill>
        </p:spPr>
        <p:txBody>
          <a:bodyPr wrap="square">
            <a:spAutoFit/>
          </a:bodyPr>
          <a:lstStyle/>
          <a:p>
            <a:r>
              <a:rPr lang="en-GB" b="1" dirty="0">
                <a:solidFill>
                  <a:srgbClr val="231F20"/>
                </a:solidFill>
              </a:rPr>
              <a:t>Advantages</a:t>
            </a:r>
          </a:p>
          <a:p>
            <a:pPr marL="285750" indent="-285750">
              <a:buFont typeface="Wingdings" pitchFamily="2" charset="2"/>
              <a:buChar char="ü"/>
            </a:pPr>
            <a:r>
              <a:rPr lang="en-GB" dirty="0">
                <a:solidFill>
                  <a:srgbClr val="231F20"/>
                </a:solidFill>
              </a:rPr>
              <a:t>Cheaper than paying for sea defences as areas of low land value</a:t>
            </a:r>
          </a:p>
          <a:p>
            <a:pPr marL="285750" indent="-285750">
              <a:buFont typeface="Wingdings" pitchFamily="2" charset="2"/>
              <a:buChar char="ü"/>
            </a:pPr>
            <a:r>
              <a:rPr lang="en-GB" dirty="0">
                <a:solidFill>
                  <a:srgbClr val="231F20"/>
                </a:solidFill>
              </a:rPr>
              <a:t>Salt marshes are a natural defence against erosion and flooding</a:t>
            </a:r>
          </a:p>
          <a:p>
            <a:pPr marL="285750" indent="-285750">
              <a:buFont typeface="Wingdings" pitchFamily="2" charset="2"/>
              <a:buChar char="ü"/>
            </a:pPr>
            <a:r>
              <a:rPr lang="en-GB" dirty="0">
                <a:solidFill>
                  <a:srgbClr val="231F20"/>
                </a:solidFill>
              </a:rPr>
              <a:t>Salt marshes are diverse ecosystems with high biodiversity preserving habitats</a:t>
            </a:r>
          </a:p>
        </p:txBody>
      </p:sp>
      <p:sp>
        <p:nvSpPr>
          <p:cNvPr id="8" name="TextBox 7">
            <a:extLst>
              <a:ext uri="{FF2B5EF4-FFF2-40B4-BE49-F238E27FC236}">
                <a16:creationId xmlns:a16="http://schemas.microsoft.com/office/drawing/2014/main" id="{88EDC3FA-CAB6-9F4E-A193-AF9638102124}"/>
              </a:ext>
            </a:extLst>
          </p:cNvPr>
          <p:cNvSpPr txBox="1"/>
          <p:nvPr/>
        </p:nvSpPr>
        <p:spPr>
          <a:xfrm>
            <a:off x="23344" y="4719221"/>
            <a:ext cx="2172391" cy="338554"/>
          </a:xfrm>
          <a:prstGeom prst="rect">
            <a:avLst/>
          </a:prstGeom>
          <a:noFill/>
        </p:spPr>
        <p:txBody>
          <a:bodyPr wrap="square" rtlCol="0">
            <a:spAutoFit/>
          </a:bodyPr>
          <a:lstStyle/>
          <a:p>
            <a:r>
              <a:rPr lang="en-US" sz="1600" dirty="0">
                <a:solidFill>
                  <a:schemeClr val="bg1"/>
                </a:solidFill>
              </a:rPr>
              <a:t>Present new information</a:t>
            </a:r>
          </a:p>
        </p:txBody>
      </p:sp>
      <p:pic>
        <p:nvPicPr>
          <p:cNvPr id="3" name="Picture 2">
            <a:extLst>
              <a:ext uri="{FF2B5EF4-FFF2-40B4-BE49-F238E27FC236}">
                <a16:creationId xmlns:a16="http://schemas.microsoft.com/office/drawing/2014/main" id="{6DF9B15C-EDDA-DE4B-AEE4-A13BF80D3D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11760" y="450599"/>
            <a:ext cx="5562455" cy="1185047"/>
          </a:xfrm>
          <a:prstGeom prst="rect">
            <a:avLst/>
          </a:prstGeom>
        </p:spPr>
      </p:pic>
      <p:sp>
        <p:nvSpPr>
          <p:cNvPr id="10" name="TextBox 9">
            <a:extLst>
              <a:ext uri="{FF2B5EF4-FFF2-40B4-BE49-F238E27FC236}">
                <a16:creationId xmlns:a16="http://schemas.microsoft.com/office/drawing/2014/main" id="{93B6CA0D-85F5-0548-8BC6-740C93C975E2}"/>
              </a:ext>
            </a:extLst>
          </p:cNvPr>
          <p:cNvSpPr txBox="1"/>
          <p:nvPr/>
        </p:nvSpPr>
        <p:spPr>
          <a:xfrm>
            <a:off x="5148064" y="1374036"/>
            <a:ext cx="3528392" cy="261610"/>
          </a:xfrm>
          <a:prstGeom prst="rect">
            <a:avLst/>
          </a:prstGeom>
          <a:noFill/>
        </p:spPr>
        <p:txBody>
          <a:bodyPr wrap="square" rtlCol="0">
            <a:spAutoFit/>
          </a:bodyPr>
          <a:lstStyle/>
          <a:p>
            <a:r>
              <a:rPr lang="en-US" sz="1100" dirty="0">
                <a:solidFill>
                  <a:schemeClr val="bg1"/>
                </a:solidFill>
              </a:rPr>
              <a:t>RESIST team at Warton Sands, </a:t>
            </a:r>
            <a:r>
              <a:rPr lang="en-US" sz="1100" dirty="0" err="1">
                <a:solidFill>
                  <a:schemeClr val="bg1"/>
                </a:solidFill>
              </a:rPr>
              <a:t>Morecombe</a:t>
            </a:r>
            <a:r>
              <a:rPr lang="en-US" sz="1100" dirty="0">
                <a:solidFill>
                  <a:schemeClr val="bg1"/>
                </a:solidFill>
              </a:rPr>
              <a:t> Bay</a:t>
            </a:r>
          </a:p>
        </p:txBody>
      </p:sp>
    </p:spTree>
    <p:extLst>
      <p:ext uri="{BB962C8B-B14F-4D97-AF65-F5344CB8AC3E}">
        <p14:creationId xmlns:p14="http://schemas.microsoft.com/office/powerpoint/2010/main" val="252709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16A1-BD6E-F448-BC6D-1F060D98857E}"/>
              </a:ext>
            </a:extLst>
          </p:cNvPr>
          <p:cNvSpPr>
            <a:spLocks noGrp="1"/>
          </p:cNvSpPr>
          <p:nvPr>
            <p:ph type="title"/>
          </p:nvPr>
        </p:nvSpPr>
        <p:spPr>
          <a:xfrm>
            <a:off x="4589" y="275613"/>
            <a:ext cx="8153400" cy="1005840"/>
          </a:xfrm>
        </p:spPr>
        <p:txBody>
          <a:bodyPr/>
          <a:lstStyle/>
          <a:p>
            <a:r>
              <a:rPr lang="en-US" dirty="0"/>
              <a:t>Fieldwork</a:t>
            </a:r>
          </a:p>
        </p:txBody>
      </p:sp>
      <p:sp>
        <p:nvSpPr>
          <p:cNvPr id="3" name="TextBox 2">
            <a:extLst>
              <a:ext uri="{FF2B5EF4-FFF2-40B4-BE49-F238E27FC236}">
                <a16:creationId xmlns:a16="http://schemas.microsoft.com/office/drawing/2014/main" id="{DD71FBF6-255E-2A48-9BDD-81CD293AE426}"/>
              </a:ext>
            </a:extLst>
          </p:cNvPr>
          <p:cNvSpPr txBox="1"/>
          <p:nvPr/>
        </p:nvSpPr>
        <p:spPr>
          <a:xfrm>
            <a:off x="4338449" y="1242058"/>
            <a:ext cx="2304256" cy="646331"/>
          </a:xfrm>
          <a:prstGeom prst="wedgeRectCallout">
            <a:avLst>
              <a:gd name="adj1" fmla="val -38194"/>
              <a:gd name="adj2" fmla="val -67923"/>
            </a:avLst>
          </a:prstGeom>
          <a:solidFill>
            <a:schemeClr val="accent2">
              <a:lumMod val="40000"/>
              <a:lumOff val="60000"/>
            </a:schemeClr>
          </a:solidFill>
          <a:ln w="19050">
            <a:noFill/>
          </a:ln>
        </p:spPr>
        <p:txBody>
          <a:bodyPr wrap="square" rtlCol="0">
            <a:spAutoFit/>
          </a:bodyPr>
          <a:lstStyle/>
          <a:p>
            <a:r>
              <a:rPr lang="en-US" dirty="0"/>
              <a:t>1. “Study of salt marshes is difficult”</a:t>
            </a:r>
          </a:p>
        </p:txBody>
      </p:sp>
      <p:sp>
        <p:nvSpPr>
          <p:cNvPr id="4" name="TextBox 3">
            <a:extLst>
              <a:ext uri="{FF2B5EF4-FFF2-40B4-BE49-F238E27FC236}">
                <a16:creationId xmlns:a16="http://schemas.microsoft.com/office/drawing/2014/main" id="{CEA9044F-0ED6-D448-8AB2-D5A9432C8E65}"/>
              </a:ext>
            </a:extLst>
          </p:cNvPr>
          <p:cNvSpPr txBox="1"/>
          <p:nvPr/>
        </p:nvSpPr>
        <p:spPr>
          <a:xfrm>
            <a:off x="6804248" y="1027306"/>
            <a:ext cx="1944216" cy="1754326"/>
          </a:xfrm>
          <a:prstGeom prst="wedgeRectCallout">
            <a:avLst>
              <a:gd name="adj1" fmla="val 68821"/>
              <a:gd name="adj2" fmla="val -27900"/>
            </a:avLst>
          </a:prstGeom>
          <a:solidFill>
            <a:schemeClr val="accent1">
              <a:lumMod val="20000"/>
              <a:lumOff val="80000"/>
            </a:schemeClr>
          </a:solidFill>
          <a:ln w="19050">
            <a:noFill/>
          </a:ln>
        </p:spPr>
        <p:txBody>
          <a:bodyPr wrap="square" rtlCol="0">
            <a:spAutoFit/>
          </a:bodyPr>
          <a:lstStyle/>
          <a:p>
            <a:r>
              <a:rPr lang="en-US" dirty="0"/>
              <a:t>2. “It is essential we understand the processes by which our salt marsh coastlines are under threat”</a:t>
            </a:r>
          </a:p>
        </p:txBody>
      </p:sp>
      <p:sp>
        <p:nvSpPr>
          <p:cNvPr id="5" name="TextBox 4">
            <a:extLst>
              <a:ext uri="{FF2B5EF4-FFF2-40B4-BE49-F238E27FC236}">
                <a16:creationId xmlns:a16="http://schemas.microsoft.com/office/drawing/2014/main" id="{0CC0E0E6-E361-CE4F-BD77-B8A2F70CAF81}"/>
              </a:ext>
            </a:extLst>
          </p:cNvPr>
          <p:cNvSpPr txBox="1"/>
          <p:nvPr/>
        </p:nvSpPr>
        <p:spPr>
          <a:xfrm>
            <a:off x="35496" y="915566"/>
            <a:ext cx="4332442" cy="1323439"/>
          </a:xfrm>
          <a:prstGeom prst="rect">
            <a:avLst/>
          </a:prstGeom>
          <a:noFill/>
        </p:spPr>
        <p:txBody>
          <a:bodyPr wrap="square" rtlCol="0">
            <a:spAutoFit/>
          </a:bodyPr>
          <a:lstStyle/>
          <a:p>
            <a:r>
              <a:rPr lang="en-US" sz="2000" dirty="0"/>
              <a:t>Look at the statements. Discuss with your partner and make notes:</a:t>
            </a:r>
          </a:p>
          <a:p>
            <a:pPr marL="342900" indent="-342900">
              <a:buAutoNum type="arabicPeriod"/>
            </a:pPr>
            <a:r>
              <a:rPr lang="en-US" sz="2000" dirty="0"/>
              <a:t>Why?</a:t>
            </a:r>
          </a:p>
          <a:p>
            <a:pPr marL="342900" indent="-342900">
              <a:buAutoNum type="arabicPeriod"/>
            </a:pPr>
            <a:r>
              <a:rPr lang="en-US" sz="2000" dirty="0"/>
              <a:t>How could you address this?</a:t>
            </a:r>
          </a:p>
        </p:txBody>
      </p:sp>
      <p:sp>
        <p:nvSpPr>
          <p:cNvPr id="6" name="TextBox 5">
            <a:extLst>
              <a:ext uri="{FF2B5EF4-FFF2-40B4-BE49-F238E27FC236}">
                <a16:creationId xmlns:a16="http://schemas.microsoft.com/office/drawing/2014/main" id="{74F76226-F355-B341-9DB9-3F4A69EF38D5}"/>
              </a:ext>
            </a:extLst>
          </p:cNvPr>
          <p:cNvSpPr txBox="1"/>
          <p:nvPr/>
        </p:nvSpPr>
        <p:spPr>
          <a:xfrm>
            <a:off x="4944774" y="2063626"/>
            <a:ext cx="1397758" cy="2308324"/>
          </a:xfrm>
          <a:prstGeom prst="wedgeRectCallout">
            <a:avLst>
              <a:gd name="adj1" fmla="val -58618"/>
              <a:gd name="adj2" fmla="val 35421"/>
            </a:avLst>
          </a:prstGeom>
          <a:solidFill>
            <a:schemeClr val="accent3">
              <a:lumMod val="40000"/>
              <a:lumOff val="60000"/>
            </a:schemeClr>
          </a:solidFill>
          <a:ln w="19050">
            <a:noFill/>
          </a:ln>
        </p:spPr>
        <p:txBody>
          <a:bodyPr wrap="square" rtlCol="0">
            <a:spAutoFit/>
          </a:bodyPr>
          <a:lstStyle/>
          <a:p>
            <a:r>
              <a:rPr lang="en-US" dirty="0"/>
              <a:t>3. “Tourism and industry are important but can be a big problem for marshland”</a:t>
            </a:r>
          </a:p>
        </p:txBody>
      </p:sp>
      <p:sp>
        <p:nvSpPr>
          <p:cNvPr id="7" name="TextBox 6">
            <a:extLst>
              <a:ext uri="{FF2B5EF4-FFF2-40B4-BE49-F238E27FC236}">
                <a16:creationId xmlns:a16="http://schemas.microsoft.com/office/drawing/2014/main" id="{B6A6EC02-BE0D-6F42-A430-B6A7B5131283}"/>
              </a:ext>
            </a:extLst>
          </p:cNvPr>
          <p:cNvSpPr txBox="1"/>
          <p:nvPr/>
        </p:nvSpPr>
        <p:spPr>
          <a:xfrm>
            <a:off x="6522103" y="2940790"/>
            <a:ext cx="1944216" cy="1200329"/>
          </a:xfrm>
          <a:prstGeom prst="wedgeRectCallout">
            <a:avLst>
              <a:gd name="adj1" fmla="val 15176"/>
              <a:gd name="adj2" fmla="val 76784"/>
            </a:avLst>
          </a:prstGeom>
          <a:solidFill>
            <a:srgbClr val="7030A0"/>
          </a:solidFill>
          <a:ln w="19050">
            <a:solidFill>
              <a:srgbClr val="7030A0"/>
            </a:solidFill>
          </a:ln>
        </p:spPr>
        <p:txBody>
          <a:bodyPr wrap="square" rtlCol="0">
            <a:spAutoFit/>
          </a:bodyPr>
          <a:lstStyle/>
          <a:p>
            <a:r>
              <a:rPr lang="en-US" dirty="0">
                <a:solidFill>
                  <a:schemeClr val="bg1"/>
                </a:solidFill>
              </a:rPr>
              <a:t>4. “As sea levels rise the marshes are being ‘squeezed’”</a:t>
            </a:r>
          </a:p>
        </p:txBody>
      </p:sp>
      <p:sp>
        <p:nvSpPr>
          <p:cNvPr id="10" name="TextBox 9">
            <a:extLst>
              <a:ext uri="{FF2B5EF4-FFF2-40B4-BE49-F238E27FC236}">
                <a16:creationId xmlns:a16="http://schemas.microsoft.com/office/drawing/2014/main" id="{2B156184-4B4A-B74B-9B73-64FE4127CCA8}"/>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Construct meaning</a:t>
            </a:r>
          </a:p>
        </p:txBody>
      </p:sp>
      <p:pic>
        <p:nvPicPr>
          <p:cNvPr id="11" name="Picture 10" descr="A picture containing outdoor, grass, water, field&#10;&#10;Description automatically generated">
            <a:extLst>
              <a:ext uri="{FF2B5EF4-FFF2-40B4-BE49-F238E27FC236}">
                <a16:creationId xmlns:a16="http://schemas.microsoft.com/office/drawing/2014/main" id="{ABA77765-3EF7-FC40-94F5-E933A6C4D72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6000"/>
                    </a14:imgEffect>
                    <a14:imgEffect>
                      <a14:brightnessContrast bright="7000" contrast="9000"/>
                    </a14:imgEffect>
                  </a14:imgLayer>
                </a14:imgProps>
              </a:ext>
              <a:ext uri="{28A0092B-C50C-407E-A947-70E740481C1C}">
                <a14:useLocalDpi xmlns:a14="http://schemas.microsoft.com/office/drawing/2010/main"/>
              </a:ext>
            </a:extLst>
          </a:blip>
          <a:srcRect/>
          <a:stretch/>
        </p:blipFill>
        <p:spPr>
          <a:xfrm>
            <a:off x="166731" y="2183468"/>
            <a:ext cx="4332442" cy="2400275"/>
          </a:xfrm>
          <a:prstGeom prst="rect">
            <a:avLst/>
          </a:prstGeom>
        </p:spPr>
      </p:pic>
      <p:sp>
        <p:nvSpPr>
          <p:cNvPr id="8" name="TextBox 7">
            <a:extLst>
              <a:ext uri="{FF2B5EF4-FFF2-40B4-BE49-F238E27FC236}">
                <a16:creationId xmlns:a16="http://schemas.microsoft.com/office/drawing/2014/main" id="{9C326E47-DEF6-6B4D-8E58-2A1952B7CB8D}"/>
              </a:ext>
            </a:extLst>
          </p:cNvPr>
          <p:cNvSpPr txBox="1"/>
          <p:nvPr/>
        </p:nvSpPr>
        <p:spPr>
          <a:xfrm>
            <a:off x="1043608" y="4299942"/>
            <a:ext cx="3672408" cy="276999"/>
          </a:xfrm>
          <a:prstGeom prst="rect">
            <a:avLst/>
          </a:prstGeom>
          <a:noFill/>
        </p:spPr>
        <p:txBody>
          <a:bodyPr wrap="square" rtlCol="0">
            <a:spAutoFit/>
          </a:bodyPr>
          <a:lstStyle/>
          <a:p>
            <a:r>
              <a:rPr lang="en-US" sz="1200" dirty="0">
                <a:solidFill>
                  <a:schemeClr val="bg1"/>
                </a:solidFill>
              </a:rPr>
              <a:t>Aerial image of the RESIST team conducting fieldwork</a:t>
            </a:r>
          </a:p>
        </p:txBody>
      </p:sp>
    </p:spTree>
    <p:extLst>
      <p:ext uri="{BB962C8B-B14F-4D97-AF65-F5344CB8AC3E}">
        <p14:creationId xmlns:p14="http://schemas.microsoft.com/office/powerpoint/2010/main" val="42070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13C3-C169-4D40-A42A-C848675A29CD}"/>
              </a:ext>
            </a:extLst>
          </p:cNvPr>
          <p:cNvSpPr>
            <a:spLocks noGrp="1"/>
          </p:cNvSpPr>
          <p:nvPr>
            <p:ph type="title"/>
          </p:nvPr>
        </p:nvSpPr>
        <p:spPr>
          <a:xfrm>
            <a:off x="5354" y="236187"/>
            <a:ext cx="8153400" cy="1661552"/>
          </a:xfrm>
        </p:spPr>
        <p:txBody>
          <a:bodyPr/>
          <a:lstStyle/>
          <a:p>
            <a:r>
              <a:rPr lang="en-IE" dirty="0"/>
              <a:t>Studying Salt Marshes</a:t>
            </a:r>
          </a:p>
        </p:txBody>
      </p:sp>
      <p:sp>
        <p:nvSpPr>
          <p:cNvPr id="3" name="Rectangle 2">
            <a:extLst>
              <a:ext uri="{FF2B5EF4-FFF2-40B4-BE49-F238E27FC236}">
                <a16:creationId xmlns:a16="http://schemas.microsoft.com/office/drawing/2014/main" id="{CEEA7921-767F-48E6-A85E-F124912D4451}"/>
              </a:ext>
            </a:extLst>
          </p:cNvPr>
          <p:cNvSpPr/>
          <p:nvPr/>
        </p:nvSpPr>
        <p:spPr>
          <a:xfrm>
            <a:off x="107503" y="1045405"/>
            <a:ext cx="2952328" cy="923330"/>
          </a:xfrm>
          <a:prstGeom prst="rect">
            <a:avLst/>
          </a:prstGeom>
          <a:solidFill>
            <a:schemeClr val="accent3">
              <a:lumMod val="20000"/>
              <a:lumOff val="80000"/>
            </a:schemeClr>
          </a:solidFill>
        </p:spPr>
        <p:txBody>
          <a:bodyPr wrap="square">
            <a:spAutoFit/>
          </a:bodyPr>
          <a:lstStyle/>
          <a:p>
            <a:r>
              <a:rPr lang="en-IE" dirty="0"/>
              <a:t>Coasts are </a:t>
            </a:r>
            <a:r>
              <a:rPr lang="en-IE" b="1" dirty="0"/>
              <a:t>dynamic</a:t>
            </a:r>
            <a:r>
              <a:rPr lang="en-IE" dirty="0"/>
              <a:t> and constantly changing and evolving. </a:t>
            </a:r>
          </a:p>
        </p:txBody>
      </p:sp>
      <p:sp>
        <p:nvSpPr>
          <p:cNvPr id="4" name="TextBox 3">
            <a:extLst>
              <a:ext uri="{FF2B5EF4-FFF2-40B4-BE49-F238E27FC236}">
                <a16:creationId xmlns:a16="http://schemas.microsoft.com/office/drawing/2014/main" id="{3321793A-AA21-4D4A-8A6F-FDD6070368BD}"/>
              </a:ext>
            </a:extLst>
          </p:cNvPr>
          <p:cNvSpPr txBox="1"/>
          <p:nvPr/>
        </p:nvSpPr>
        <p:spPr>
          <a:xfrm>
            <a:off x="3181373" y="3182654"/>
            <a:ext cx="1894683" cy="1477328"/>
          </a:xfrm>
          <a:prstGeom prst="rect">
            <a:avLst/>
          </a:prstGeom>
          <a:solidFill>
            <a:schemeClr val="accent6">
              <a:lumMod val="20000"/>
              <a:lumOff val="80000"/>
            </a:schemeClr>
          </a:solidFill>
        </p:spPr>
        <p:txBody>
          <a:bodyPr wrap="square" rtlCol="0">
            <a:spAutoFit/>
          </a:bodyPr>
          <a:lstStyle/>
          <a:p>
            <a:r>
              <a:rPr lang="en-IE" dirty="0"/>
              <a:t>Primary data collection</a:t>
            </a:r>
          </a:p>
          <a:p>
            <a:r>
              <a:rPr lang="en-IE" dirty="0"/>
              <a:t>1.</a:t>
            </a:r>
          </a:p>
          <a:p>
            <a:r>
              <a:rPr lang="en-IE" dirty="0"/>
              <a:t>2.</a:t>
            </a:r>
          </a:p>
          <a:p>
            <a:r>
              <a:rPr lang="en-IE" dirty="0"/>
              <a:t>3.</a:t>
            </a:r>
          </a:p>
        </p:txBody>
      </p:sp>
      <p:sp>
        <p:nvSpPr>
          <p:cNvPr id="5" name="TextBox 4">
            <a:extLst>
              <a:ext uri="{FF2B5EF4-FFF2-40B4-BE49-F238E27FC236}">
                <a16:creationId xmlns:a16="http://schemas.microsoft.com/office/drawing/2014/main" id="{D2273D7E-73F0-C24F-AEC0-80FFB0EF8689}"/>
              </a:ext>
            </a:extLst>
          </p:cNvPr>
          <p:cNvSpPr txBox="1"/>
          <p:nvPr/>
        </p:nvSpPr>
        <p:spPr>
          <a:xfrm>
            <a:off x="23344" y="4719221"/>
            <a:ext cx="2172391" cy="338554"/>
          </a:xfrm>
          <a:prstGeom prst="rect">
            <a:avLst/>
          </a:prstGeom>
          <a:noFill/>
        </p:spPr>
        <p:txBody>
          <a:bodyPr wrap="square" rtlCol="0">
            <a:spAutoFit/>
          </a:bodyPr>
          <a:lstStyle/>
          <a:p>
            <a:r>
              <a:rPr lang="en-US" sz="1600" dirty="0">
                <a:solidFill>
                  <a:schemeClr val="bg1"/>
                </a:solidFill>
              </a:rPr>
              <a:t>Construct meaning</a:t>
            </a:r>
          </a:p>
        </p:txBody>
      </p:sp>
      <p:sp>
        <p:nvSpPr>
          <p:cNvPr id="6" name="TextBox 5">
            <a:extLst>
              <a:ext uri="{FF2B5EF4-FFF2-40B4-BE49-F238E27FC236}">
                <a16:creationId xmlns:a16="http://schemas.microsoft.com/office/drawing/2014/main" id="{89166435-8CEC-CC4B-8A0B-BADA3C23FC96}"/>
              </a:ext>
            </a:extLst>
          </p:cNvPr>
          <p:cNvSpPr txBox="1"/>
          <p:nvPr/>
        </p:nvSpPr>
        <p:spPr>
          <a:xfrm>
            <a:off x="3161982" y="939373"/>
            <a:ext cx="5874514" cy="1200329"/>
          </a:xfrm>
          <a:prstGeom prst="rect">
            <a:avLst/>
          </a:prstGeom>
          <a:noFill/>
        </p:spPr>
        <p:txBody>
          <a:bodyPr wrap="square" rtlCol="0">
            <a:spAutoFit/>
          </a:bodyPr>
          <a:lstStyle/>
          <a:p>
            <a:r>
              <a:rPr lang="en-US" dirty="0"/>
              <a:t>There are lots of methods for studying coastal change. It is important to consider the most </a:t>
            </a:r>
            <a:r>
              <a:rPr lang="en-US" b="1" dirty="0"/>
              <a:t>appropriate, accurate </a:t>
            </a:r>
            <a:r>
              <a:rPr lang="en-US" dirty="0"/>
              <a:t>and</a:t>
            </a:r>
            <a:r>
              <a:rPr lang="en-US" b="1" dirty="0"/>
              <a:t> reliable</a:t>
            </a:r>
            <a:r>
              <a:rPr lang="en-US" dirty="0"/>
              <a:t> equipment and data collection methodology in each coastal change scenario.</a:t>
            </a:r>
          </a:p>
        </p:txBody>
      </p:sp>
      <p:sp>
        <p:nvSpPr>
          <p:cNvPr id="9" name="TextBox 8">
            <a:extLst>
              <a:ext uri="{FF2B5EF4-FFF2-40B4-BE49-F238E27FC236}">
                <a16:creationId xmlns:a16="http://schemas.microsoft.com/office/drawing/2014/main" id="{9D8EE7DB-586A-FC4C-A5E6-9CE1E5FC44BD}"/>
              </a:ext>
            </a:extLst>
          </p:cNvPr>
          <p:cNvSpPr txBox="1"/>
          <p:nvPr/>
        </p:nvSpPr>
        <p:spPr>
          <a:xfrm>
            <a:off x="5175122" y="3182653"/>
            <a:ext cx="1773142" cy="1477328"/>
          </a:xfrm>
          <a:prstGeom prst="rect">
            <a:avLst/>
          </a:prstGeom>
          <a:solidFill>
            <a:schemeClr val="accent6">
              <a:lumMod val="40000"/>
              <a:lumOff val="60000"/>
            </a:schemeClr>
          </a:solidFill>
        </p:spPr>
        <p:txBody>
          <a:bodyPr wrap="square" rtlCol="0">
            <a:spAutoFit/>
          </a:bodyPr>
          <a:lstStyle/>
          <a:p>
            <a:r>
              <a:rPr lang="en-IE" dirty="0"/>
              <a:t>Secondary data collection</a:t>
            </a:r>
          </a:p>
          <a:p>
            <a:r>
              <a:rPr lang="en-IE" dirty="0"/>
              <a:t>1.</a:t>
            </a:r>
          </a:p>
          <a:p>
            <a:r>
              <a:rPr lang="en-IE" dirty="0"/>
              <a:t>2.</a:t>
            </a:r>
          </a:p>
          <a:p>
            <a:r>
              <a:rPr lang="en-IE" dirty="0"/>
              <a:t>3.</a:t>
            </a:r>
          </a:p>
        </p:txBody>
      </p:sp>
      <p:sp>
        <p:nvSpPr>
          <p:cNvPr id="10" name="TextBox 9">
            <a:extLst>
              <a:ext uri="{FF2B5EF4-FFF2-40B4-BE49-F238E27FC236}">
                <a16:creationId xmlns:a16="http://schemas.microsoft.com/office/drawing/2014/main" id="{E6E0E956-843F-9C4C-BF4F-0AC5A1F98F45}"/>
              </a:ext>
            </a:extLst>
          </p:cNvPr>
          <p:cNvSpPr txBox="1"/>
          <p:nvPr/>
        </p:nvSpPr>
        <p:spPr>
          <a:xfrm>
            <a:off x="7047329" y="3182653"/>
            <a:ext cx="1989165" cy="1477328"/>
          </a:xfrm>
          <a:prstGeom prst="rect">
            <a:avLst/>
          </a:prstGeom>
          <a:solidFill>
            <a:schemeClr val="accent6">
              <a:lumMod val="60000"/>
              <a:lumOff val="40000"/>
            </a:schemeClr>
          </a:solidFill>
        </p:spPr>
        <p:txBody>
          <a:bodyPr wrap="square" rtlCol="0">
            <a:spAutoFit/>
          </a:bodyPr>
          <a:lstStyle/>
          <a:p>
            <a:r>
              <a:rPr lang="en-IE" dirty="0"/>
              <a:t>Equipment or resources required</a:t>
            </a:r>
          </a:p>
          <a:p>
            <a:r>
              <a:rPr lang="en-IE" dirty="0"/>
              <a:t>1.</a:t>
            </a:r>
          </a:p>
          <a:p>
            <a:r>
              <a:rPr lang="en-IE" dirty="0"/>
              <a:t>2.</a:t>
            </a:r>
          </a:p>
          <a:p>
            <a:r>
              <a:rPr lang="en-IE" dirty="0"/>
              <a:t>3.</a:t>
            </a:r>
          </a:p>
        </p:txBody>
      </p:sp>
      <p:sp>
        <p:nvSpPr>
          <p:cNvPr id="11" name="TextBox 10">
            <a:extLst>
              <a:ext uri="{FF2B5EF4-FFF2-40B4-BE49-F238E27FC236}">
                <a16:creationId xmlns:a16="http://schemas.microsoft.com/office/drawing/2014/main" id="{85654E49-2CBE-A04D-9552-A5FD60EAC52E}"/>
              </a:ext>
            </a:extLst>
          </p:cNvPr>
          <p:cNvSpPr txBox="1"/>
          <p:nvPr/>
        </p:nvSpPr>
        <p:spPr>
          <a:xfrm>
            <a:off x="3181372" y="2162851"/>
            <a:ext cx="5855123" cy="923330"/>
          </a:xfrm>
          <a:prstGeom prst="rect">
            <a:avLst/>
          </a:prstGeom>
          <a:solidFill>
            <a:schemeClr val="tx2">
              <a:lumMod val="20000"/>
              <a:lumOff val="80000"/>
            </a:schemeClr>
          </a:solidFill>
        </p:spPr>
        <p:txBody>
          <a:bodyPr wrap="square" rtlCol="0">
            <a:spAutoFit/>
          </a:bodyPr>
          <a:lstStyle/>
          <a:p>
            <a:r>
              <a:rPr lang="en-US" dirty="0"/>
              <a:t>Discuss some options as a group. Can you list 3 examples for each of the below? Do you know how to </a:t>
            </a:r>
            <a:r>
              <a:rPr lang="en-US" b="1" dirty="0"/>
              <a:t>collect</a:t>
            </a:r>
            <a:r>
              <a:rPr lang="en-US" dirty="0"/>
              <a:t> data, </a:t>
            </a:r>
            <a:r>
              <a:rPr lang="en-US" b="1" dirty="0"/>
              <a:t>review</a:t>
            </a:r>
            <a:r>
              <a:rPr lang="en-US" dirty="0"/>
              <a:t> and </a:t>
            </a:r>
            <a:r>
              <a:rPr lang="en-US" b="1" dirty="0"/>
              <a:t>use</a:t>
            </a:r>
            <a:r>
              <a:rPr lang="en-US" dirty="0"/>
              <a:t> each method? Are they </a:t>
            </a:r>
            <a:r>
              <a:rPr lang="en-US" b="1" dirty="0"/>
              <a:t>Quantitative</a:t>
            </a:r>
            <a:r>
              <a:rPr lang="en-US" dirty="0"/>
              <a:t> or </a:t>
            </a:r>
            <a:r>
              <a:rPr lang="en-US" b="1" dirty="0"/>
              <a:t>Qualitative</a:t>
            </a:r>
            <a:r>
              <a:rPr lang="en-US" dirty="0"/>
              <a:t>?</a:t>
            </a:r>
          </a:p>
        </p:txBody>
      </p:sp>
      <p:sp>
        <p:nvSpPr>
          <p:cNvPr id="7" name="Rectangle 6">
            <a:extLst>
              <a:ext uri="{FF2B5EF4-FFF2-40B4-BE49-F238E27FC236}">
                <a16:creationId xmlns:a16="http://schemas.microsoft.com/office/drawing/2014/main" id="{D665138F-DE98-5D4D-A265-781FC5704D70}"/>
              </a:ext>
            </a:extLst>
          </p:cNvPr>
          <p:cNvSpPr/>
          <p:nvPr/>
        </p:nvSpPr>
        <p:spPr>
          <a:xfrm>
            <a:off x="107502" y="2051316"/>
            <a:ext cx="2952329" cy="2585323"/>
          </a:xfrm>
          <a:prstGeom prst="rect">
            <a:avLst/>
          </a:prstGeom>
          <a:ln w="19050">
            <a:solidFill>
              <a:srgbClr val="FF0000"/>
            </a:solidFill>
          </a:ln>
        </p:spPr>
        <p:txBody>
          <a:bodyPr wrap="square">
            <a:spAutoFit/>
          </a:bodyPr>
          <a:lstStyle/>
          <a:p>
            <a:r>
              <a:rPr lang="en-IE" dirty="0"/>
              <a:t>Monitoring the </a:t>
            </a:r>
            <a:r>
              <a:rPr lang="en-IE" b="1" dirty="0"/>
              <a:t>morphological</a:t>
            </a:r>
            <a:r>
              <a:rPr lang="en-IE" dirty="0"/>
              <a:t>, </a:t>
            </a:r>
            <a:r>
              <a:rPr lang="en-IE" b="1" dirty="0"/>
              <a:t>sedimentological</a:t>
            </a:r>
            <a:r>
              <a:rPr lang="en-IE" dirty="0"/>
              <a:t> and </a:t>
            </a:r>
            <a:r>
              <a:rPr lang="en-IE" b="1" dirty="0"/>
              <a:t>biological </a:t>
            </a:r>
            <a:r>
              <a:rPr lang="en-IE" dirty="0"/>
              <a:t>changes to our coasts is important for understanding how they can best be preserved, managed and protected, as well as how effective MR programmes are.</a:t>
            </a:r>
          </a:p>
        </p:txBody>
      </p:sp>
    </p:spTree>
    <p:extLst>
      <p:ext uri="{BB962C8B-B14F-4D97-AF65-F5344CB8AC3E}">
        <p14:creationId xmlns:p14="http://schemas.microsoft.com/office/powerpoint/2010/main" val="371300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EA082EB-2EAE-114C-9150-4584D2729F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734" y="2993317"/>
            <a:ext cx="2386704" cy="1256684"/>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43C6123E-43BB-4741-BD3E-D9548EDD1E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3162" y="2962470"/>
            <a:ext cx="1431819" cy="1682190"/>
          </a:xfrm>
          <a:prstGeom prst="rect">
            <a:avLst/>
          </a:prstGeom>
        </p:spPr>
      </p:pic>
      <p:pic>
        <p:nvPicPr>
          <p:cNvPr id="5" name="Picture 4" descr="A sign on the side of a building&#10;&#10;Description automatically generated">
            <a:extLst>
              <a:ext uri="{FF2B5EF4-FFF2-40B4-BE49-F238E27FC236}">
                <a16:creationId xmlns:a16="http://schemas.microsoft.com/office/drawing/2014/main" id="{4A10DAE3-C379-1E4B-BDAD-AE48EE2034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3797" y="754786"/>
            <a:ext cx="2305213" cy="3075539"/>
          </a:xfrm>
          <a:prstGeom prst="rect">
            <a:avLst/>
          </a:prstGeom>
        </p:spPr>
      </p:pic>
      <p:sp>
        <p:nvSpPr>
          <p:cNvPr id="7" name="TextBox 6">
            <a:extLst>
              <a:ext uri="{FF2B5EF4-FFF2-40B4-BE49-F238E27FC236}">
                <a16:creationId xmlns:a16="http://schemas.microsoft.com/office/drawing/2014/main" id="{00D2D42C-F9B5-C246-9787-FA34F9074D4B}"/>
              </a:ext>
            </a:extLst>
          </p:cNvPr>
          <p:cNvSpPr txBox="1"/>
          <p:nvPr/>
        </p:nvSpPr>
        <p:spPr>
          <a:xfrm>
            <a:off x="38573" y="231566"/>
            <a:ext cx="3434316" cy="523220"/>
          </a:xfrm>
          <a:prstGeom prst="rect">
            <a:avLst/>
          </a:prstGeom>
          <a:noFill/>
        </p:spPr>
        <p:txBody>
          <a:bodyPr wrap="square" rtlCol="0">
            <a:spAutoFit/>
          </a:bodyPr>
          <a:lstStyle/>
          <a:p>
            <a:r>
              <a:rPr lang="en-US" sz="2800" dirty="0"/>
              <a:t>Coastal Fieldwork</a:t>
            </a:r>
          </a:p>
        </p:txBody>
      </p:sp>
      <p:sp>
        <p:nvSpPr>
          <p:cNvPr id="9" name="TextBox 8">
            <a:extLst>
              <a:ext uri="{FF2B5EF4-FFF2-40B4-BE49-F238E27FC236}">
                <a16:creationId xmlns:a16="http://schemas.microsoft.com/office/drawing/2014/main" id="{DD390D31-0EFD-5248-AF0C-81732951BF8D}"/>
              </a:ext>
            </a:extLst>
          </p:cNvPr>
          <p:cNvSpPr txBox="1"/>
          <p:nvPr/>
        </p:nvSpPr>
        <p:spPr>
          <a:xfrm>
            <a:off x="4743462" y="3874684"/>
            <a:ext cx="4335033" cy="830997"/>
          </a:xfrm>
          <a:prstGeom prst="rect">
            <a:avLst/>
          </a:prstGeom>
          <a:solidFill>
            <a:schemeClr val="accent3">
              <a:lumMod val="40000"/>
              <a:lumOff val="60000"/>
            </a:schemeClr>
          </a:solidFill>
        </p:spPr>
        <p:txBody>
          <a:bodyPr wrap="square" rtlCol="0">
            <a:spAutoFit/>
          </a:bodyPr>
          <a:lstStyle/>
          <a:p>
            <a:r>
              <a:rPr lang="en-US" sz="1600" dirty="0"/>
              <a:t>Qualitative: field sketching/photography to observe, describe, explain, link; bipolar studies, questionnaires</a:t>
            </a:r>
          </a:p>
        </p:txBody>
      </p:sp>
      <p:sp>
        <p:nvSpPr>
          <p:cNvPr id="10" name="TextBox 9">
            <a:extLst>
              <a:ext uri="{FF2B5EF4-FFF2-40B4-BE49-F238E27FC236}">
                <a16:creationId xmlns:a16="http://schemas.microsoft.com/office/drawing/2014/main" id="{381A02B7-62C1-694C-A3DF-F12602351D36}"/>
              </a:ext>
            </a:extLst>
          </p:cNvPr>
          <p:cNvSpPr txBox="1"/>
          <p:nvPr/>
        </p:nvSpPr>
        <p:spPr>
          <a:xfrm>
            <a:off x="138413" y="1828285"/>
            <a:ext cx="4504699" cy="1077218"/>
          </a:xfrm>
          <a:prstGeom prst="rect">
            <a:avLst/>
          </a:prstGeom>
          <a:solidFill>
            <a:schemeClr val="accent5">
              <a:lumMod val="60000"/>
              <a:lumOff val="40000"/>
            </a:schemeClr>
          </a:solidFill>
        </p:spPr>
        <p:txBody>
          <a:bodyPr wrap="square" rtlCol="0">
            <a:spAutoFit/>
          </a:bodyPr>
          <a:lstStyle/>
          <a:p>
            <a:r>
              <a:rPr lang="en-US" sz="1600" dirty="0"/>
              <a:t>Quantitative: Beach profiling with clinometer, measuring sediment size and roundness with calipers and index charts, recording location with GIS/GPS, sampling with corer or dibber</a:t>
            </a:r>
          </a:p>
        </p:txBody>
      </p:sp>
      <p:pic>
        <p:nvPicPr>
          <p:cNvPr id="11" name="Picture 10">
            <a:extLst>
              <a:ext uri="{FF2B5EF4-FFF2-40B4-BE49-F238E27FC236}">
                <a16:creationId xmlns:a16="http://schemas.microsoft.com/office/drawing/2014/main" id="{A9E87DFE-849C-E047-A28A-8492CD162E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3112" y="367085"/>
            <a:ext cx="1872204" cy="3437835"/>
          </a:xfrm>
          <a:prstGeom prst="rect">
            <a:avLst/>
          </a:prstGeom>
        </p:spPr>
      </p:pic>
      <p:cxnSp>
        <p:nvCxnSpPr>
          <p:cNvPr id="17" name="Straight Arrow Connector 16">
            <a:extLst>
              <a:ext uri="{FF2B5EF4-FFF2-40B4-BE49-F238E27FC236}">
                <a16:creationId xmlns:a16="http://schemas.microsoft.com/office/drawing/2014/main" id="{5EF01235-F385-DB45-9A6A-E4A3868116A6}"/>
              </a:ext>
            </a:extLst>
          </p:cNvPr>
          <p:cNvCxnSpPr>
            <a:cxnSpLocks/>
          </p:cNvCxnSpPr>
          <p:nvPr/>
        </p:nvCxnSpPr>
        <p:spPr>
          <a:xfrm flipH="1">
            <a:off x="1186373" y="2847416"/>
            <a:ext cx="73259" cy="38725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9154CB-BB6D-E540-8BBD-5A790C6A8CF5}"/>
              </a:ext>
            </a:extLst>
          </p:cNvPr>
          <p:cNvCxnSpPr>
            <a:cxnSpLocks/>
          </p:cNvCxnSpPr>
          <p:nvPr/>
        </p:nvCxnSpPr>
        <p:spPr>
          <a:xfrm>
            <a:off x="3891678" y="2632704"/>
            <a:ext cx="150136" cy="39591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C5F4A50-74CC-1747-8EE6-72198580D8B7}"/>
              </a:ext>
            </a:extLst>
          </p:cNvPr>
          <p:cNvCxnSpPr>
            <a:cxnSpLocks/>
          </p:cNvCxnSpPr>
          <p:nvPr/>
        </p:nvCxnSpPr>
        <p:spPr>
          <a:xfrm flipV="1">
            <a:off x="4241335" y="1828285"/>
            <a:ext cx="502127" cy="16024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A3C63B5-E92E-7E4A-8588-7EF05B610A9B}"/>
              </a:ext>
            </a:extLst>
          </p:cNvPr>
          <p:cNvCxnSpPr>
            <a:cxnSpLocks/>
          </p:cNvCxnSpPr>
          <p:nvPr/>
        </p:nvCxnSpPr>
        <p:spPr>
          <a:xfrm flipV="1">
            <a:off x="6450934" y="3507854"/>
            <a:ext cx="467957" cy="42765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E28F98A-305D-8542-9867-5145DBF789CD}"/>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Construct meaning</a:t>
            </a:r>
          </a:p>
        </p:txBody>
      </p:sp>
      <p:sp>
        <p:nvSpPr>
          <p:cNvPr id="8" name="TextBox 7">
            <a:extLst>
              <a:ext uri="{FF2B5EF4-FFF2-40B4-BE49-F238E27FC236}">
                <a16:creationId xmlns:a16="http://schemas.microsoft.com/office/drawing/2014/main" id="{10F1764F-3CE0-CA4B-BC20-6C1B4E19C8C7}"/>
              </a:ext>
            </a:extLst>
          </p:cNvPr>
          <p:cNvSpPr txBox="1"/>
          <p:nvPr/>
        </p:nvSpPr>
        <p:spPr>
          <a:xfrm>
            <a:off x="138413" y="657424"/>
            <a:ext cx="4504699" cy="1077218"/>
          </a:xfrm>
          <a:prstGeom prst="rect">
            <a:avLst/>
          </a:prstGeom>
          <a:noFill/>
        </p:spPr>
        <p:txBody>
          <a:bodyPr wrap="square" rtlCol="0">
            <a:spAutoFit/>
          </a:bodyPr>
          <a:lstStyle/>
          <a:p>
            <a:r>
              <a:rPr lang="en-US" sz="1600" dirty="0"/>
              <a:t>Below are some images demonstrating methods for studying coastal change. Talk some methods through with your teacher: do you understand each method? What are the advantages/disadvantages?</a:t>
            </a:r>
          </a:p>
        </p:txBody>
      </p:sp>
      <p:pic>
        <p:nvPicPr>
          <p:cNvPr id="12" name="Picture 11">
            <a:extLst>
              <a:ext uri="{FF2B5EF4-FFF2-40B4-BE49-F238E27FC236}">
                <a16:creationId xmlns:a16="http://schemas.microsoft.com/office/drawing/2014/main" id="{BB5937D5-656F-A342-B401-0AF9DB8B51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07704" y="3510870"/>
            <a:ext cx="1553683" cy="1165263"/>
          </a:xfrm>
          <a:prstGeom prst="rect">
            <a:avLst/>
          </a:prstGeom>
        </p:spPr>
      </p:pic>
      <p:cxnSp>
        <p:nvCxnSpPr>
          <p:cNvPr id="20" name="Straight Arrow Connector 19">
            <a:extLst>
              <a:ext uri="{FF2B5EF4-FFF2-40B4-BE49-F238E27FC236}">
                <a16:creationId xmlns:a16="http://schemas.microsoft.com/office/drawing/2014/main" id="{24107953-0A01-F142-98F7-101035E0132D}"/>
              </a:ext>
            </a:extLst>
          </p:cNvPr>
          <p:cNvCxnSpPr>
            <a:cxnSpLocks/>
          </p:cNvCxnSpPr>
          <p:nvPr/>
        </p:nvCxnSpPr>
        <p:spPr>
          <a:xfrm flipH="1">
            <a:off x="2967104" y="2858357"/>
            <a:ext cx="81391" cy="93246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3FBBE26-8322-DB45-A30A-D3D66E57FE70}"/>
              </a:ext>
            </a:extLst>
          </p:cNvPr>
          <p:cNvSpPr txBox="1"/>
          <p:nvPr/>
        </p:nvSpPr>
        <p:spPr>
          <a:xfrm>
            <a:off x="23344" y="4186068"/>
            <a:ext cx="1898527" cy="553998"/>
          </a:xfrm>
          <a:prstGeom prst="rect">
            <a:avLst/>
          </a:prstGeom>
          <a:noFill/>
        </p:spPr>
        <p:txBody>
          <a:bodyPr wrap="square" rtlCol="0">
            <a:spAutoFit/>
          </a:bodyPr>
          <a:lstStyle/>
          <a:p>
            <a:r>
              <a:rPr lang="en-US" sz="1000" dirty="0"/>
              <a:t>Images from Field Studies Council website, Environment agency and Saltmarsh App</a:t>
            </a:r>
          </a:p>
        </p:txBody>
      </p:sp>
    </p:spTree>
    <p:extLst>
      <p:ext uri="{BB962C8B-B14F-4D97-AF65-F5344CB8AC3E}">
        <p14:creationId xmlns:p14="http://schemas.microsoft.com/office/powerpoint/2010/main" val="31269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3761-774F-AF4E-B8D6-2043014AC8C4}"/>
              </a:ext>
            </a:extLst>
          </p:cNvPr>
          <p:cNvSpPr>
            <a:spLocks noGrp="1"/>
          </p:cNvSpPr>
          <p:nvPr>
            <p:ph type="title"/>
          </p:nvPr>
        </p:nvSpPr>
        <p:spPr>
          <a:xfrm>
            <a:off x="17725" y="279484"/>
            <a:ext cx="8154676" cy="1005840"/>
          </a:xfrm>
        </p:spPr>
        <p:txBody>
          <a:bodyPr/>
          <a:lstStyle/>
          <a:p>
            <a:r>
              <a:rPr lang="en-US" sz="2800" dirty="0"/>
              <a:t>How would you research and monitor changes to our salt marshes?</a:t>
            </a:r>
          </a:p>
        </p:txBody>
      </p:sp>
      <p:sp>
        <p:nvSpPr>
          <p:cNvPr id="5" name="TextBox 4">
            <a:extLst>
              <a:ext uri="{FF2B5EF4-FFF2-40B4-BE49-F238E27FC236}">
                <a16:creationId xmlns:a16="http://schemas.microsoft.com/office/drawing/2014/main" id="{1034D961-771D-2749-9199-37C9E493A2D8}"/>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Apply to demonstrate</a:t>
            </a:r>
          </a:p>
        </p:txBody>
      </p:sp>
      <p:sp>
        <p:nvSpPr>
          <p:cNvPr id="6" name="TextBox 5">
            <a:extLst>
              <a:ext uri="{FF2B5EF4-FFF2-40B4-BE49-F238E27FC236}">
                <a16:creationId xmlns:a16="http://schemas.microsoft.com/office/drawing/2014/main" id="{DC6BACD9-0034-E843-BE57-7CC275DC991B}"/>
              </a:ext>
            </a:extLst>
          </p:cNvPr>
          <p:cNvSpPr txBox="1"/>
          <p:nvPr/>
        </p:nvSpPr>
        <p:spPr>
          <a:xfrm>
            <a:off x="2070282" y="929269"/>
            <a:ext cx="4655968" cy="1754326"/>
          </a:xfrm>
          <a:prstGeom prst="rect">
            <a:avLst/>
          </a:prstGeom>
          <a:solidFill>
            <a:schemeClr val="accent3">
              <a:lumMod val="20000"/>
              <a:lumOff val="80000"/>
            </a:schemeClr>
          </a:solidFill>
        </p:spPr>
        <p:txBody>
          <a:bodyPr wrap="square" rtlCol="0">
            <a:spAutoFit/>
          </a:bodyPr>
          <a:lstStyle/>
          <a:p>
            <a:r>
              <a:rPr lang="en-US" dirty="0"/>
              <a:t>Using the site information and planning sheets, construct a </a:t>
            </a:r>
            <a:r>
              <a:rPr lang="en-US" b="1" dirty="0"/>
              <a:t>plan</a:t>
            </a:r>
            <a:r>
              <a:rPr lang="en-US" dirty="0"/>
              <a:t>, including </a:t>
            </a:r>
            <a:r>
              <a:rPr lang="en-US" b="1" dirty="0"/>
              <a:t>field sketch </a:t>
            </a:r>
            <a:r>
              <a:rPr lang="en-US" dirty="0"/>
              <a:t>and a </a:t>
            </a:r>
            <a:r>
              <a:rPr lang="en-US" b="1" dirty="0"/>
              <a:t>pitch,</a:t>
            </a:r>
            <a:r>
              <a:rPr lang="en-US" dirty="0"/>
              <a:t> for your teacher to take the class to study a coastal salt marsh or coastal area. Consider the below questions in your plan, and the flow diagram for conducting fieldwork.</a:t>
            </a:r>
          </a:p>
        </p:txBody>
      </p:sp>
      <p:sp>
        <p:nvSpPr>
          <p:cNvPr id="9" name="TextBox 8">
            <a:extLst>
              <a:ext uri="{FF2B5EF4-FFF2-40B4-BE49-F238E27FC236}">
                <a16:creationId xmlns:a16="http://schemas.microsoft.com/office/drawing/2014/main" id="{4B207A17-3349-B247-A157-6829B72BB710}"/>
              </a:ext>
            </a:extLst>
          </p:cNvPr>
          <p:cNvSpPr txBox="1"/>
          <p:nvPr/>
        </p:nvSpPr>
        <p:spPr>
          <a:xfrm>
            <a:off x="6940557" y="1059582"/>
            <a:ext cx="1872208" cy="646331"/>
          </a:xfrm>
          <a:prstGeom prst="rect">
            <a:avLst/>
          </a:prstGeom>
          <a:noFill/>
          <a:ln w="19050">
            <a:solidFill>
              <a:schemeClr val="accent3"/>
            </a:solidFill>
          </a:ln>
        </p:spPr>
        <p:txBody>
          <a:bodyPr wrap="square" rtlCol="0">
            <a:spAutoFit/>
          </a:bodyPr>
          <a:lstStyle/>
          <a:p>
            <a:pPr algn="ctr"/>
            <a:r>
              <a:rPr lang="en-US" dirty="0"/>
              <a:t>Hypothesis or Enquiry Question</a:t>
            </a:r>
          </a:p>
        </p:txBody>
      </p:sp>
      <p:sp>
        <p:nvSpPr>
          <p:cNvPr id="10" name="TextBox 9">
            <a:extLst>
              <a:ext uri="{FF2B5EF4-FFF2-40B4-BE49-F238E27FC236}">
                <a16:creationId xmlns:a16="http://schemas.microsoft.com/office/drawing/2014/main" id="{9E36F6F9-3372-264E-9062-7E35581AB694}"/>
              </a:ext>
            </a:extLst>
          </p:cNvPr>
          <p:cNvSpPr txBox="1"/>
          <p:nvPr/>
        </p:nvSpPr>
        <p:spPr>
          <a:xfrm>
            <a:off x="6948264" y="1846356"/>
            <a:ext cx="1872208" cy="369332"/>
          </a:xfrm>
          <a:prstGeom prst="rect">
            <a:avLst/>
          </a:prstGeom>
          <a:noFill/>
          <a:ln w="19050">
            <a:solidFill>
              <a:schemeClr val="accent2"/>
            </a:solidFill>
          </a:ln>
        </p:spPr>
        <p:txBody>
          <a:bodyPr wrap="square" rtlCol="0">
            <a:spAutoFit/>
          </a:bodyPr>
          <a:lstStyle/>
          <a:p>
            <a:pPr algn="ctr"/>
            <a:r>
              <a:rPr lang="en-US" dirty="0"/>
              <a:t>Method</a:t>
            </a:r>
          </a:p>
        </p:txBody>
      </p:sp>
      <p:sp>
        <p:nvSpPr>
          <p:cNvPr id="11" name="TextBox 10">
            <a:extLst>
              <a:ext uri="{FF2B5EF4-FFF2-40B4-BE49-F238E27FC236}">
                <a16:creationId xmlns:a16="http://schemas.microsoft.com/office/drawing/2014/main" id="{DFE48DFC-BF2F-004E-A541-457AE4A26E2B}"/>
              </a:ext>
            </a:extLst>
          </p:cNvPr>
          <p:cNvSpPr txBox="1"/>
          <p:nvPr/>
        </p:nvSpPr>
        <p:spPr>
          <a:xfrm>
            <a:off x="6948264" y="2335139"/>
            <a:ext cx="1872208" cy="369332"/>
          </a:xfrm>
          <a:prstGeom prst="rect">
            <a:avLst/>
          </a:prstGeom>
          <a:noFill/>
          <a:ln w="19050">
            <a:solidFill>
              <a:schemeClr val="accent1"/>
            </a:solidFill>
          </a:ln>
        </p:spPr>
        <p:txBody>
          <a:bodyPr wrap="square" rtlCol="0">
            <a:spAutoFit/>
          </a:bodyPr>
          <a:lstStyle/>
          <a:p>
            <a:pPr algn="ctr"/>
            <a:r>
              <a:rPr lang="en-US" dirty="0"/>
              <a:t>Data Collection</a:t>
            </a:r>
          </a:p>
        </p:txBody>
      </p:sp>
      <p:sp>
        <p:nvSpPr>
          <p:cNvPr id="12" name="TextBox 11">
            <a:extLst>
              <a:ext uri="{FF2B5EF4-FFF2-40B4-BE49-F238E27FC236}">
                <a16:creationId xmlns:a16="http://schemas.microsoft.com/office/drawing/2014/main" id="{A7C17DD3-9FE0-0C49-81AA-BAA5A1CFDC52}"/>
              </a:ext>
            </a:extLst>
          </p:cNvPr>
          <p:cNvSpPr txBox="1"/>
          <p:nvPr/>
        </p:nvSpPr>
        <p:spPr>
          <a:xfrm>
            <a:off x="6948264" y="2822635"/>
            <a:ext cx="1872208" cy="646331"/>
          </a:xfrm>
          <a:prstGeom prst="rect">
            <a:avLst/>
          </a:prstGeom>
          <a:noFill/>
          <a:ln w="19050">
            <a:solidFill>
              <a:schemeClr val="accent6"/>
            </a:solidFill>
          </a:ln>
        </p:spPr>
        <p:txBody>
          <a:bodyPr wrap="square" rtlCol="0">
            <a:spAutoFit/>
          </a:bodyPr>
          <a:lstStyle/>
          <a:p>
            <a:pPr algn="ctr"/>
            <a:r>
              <a:rPr lang="en-US" dirty="0"/>
              <a:t>Data presentation and analysis</a:t>
            </a:r>
          </a:p>
        </p:txBody>
      </p:sp>
      <p:sp>
        <p:nvSpPr>
          <p:cNvPr id="13" name="TextBox 12">
            <a:extLst>
              <a:ext uri="{FF2B5EF4-FFF2-40B4-BE49-F238E27FC236}">
                <a16:creationId xmlns:a16="http://schemas.microsoft.com/office/drawing/2014/main" id="{F9A7F3A2-0042-EF4E-B520-AB0752774DF6}"/>
              </a:ext>
            </a:extLst>
          </p:cNvPr>
          <p:cNvSpPr txBox="1"/>
          <p:nvPr/>
        </p:nvSpPr>
        <p:spPr>
          <a:xfrm>
            <a:off x="6948264" y="3587130"/>
            <a:ext cx="1872208" cy="369332"/>
          </a:xfrm>
          <a:prstGeom prst="rect">
            <a:avLst/>
          </a:prstGeom>
          <a:noFill/>
          <a:ln w="19050">
            <a:solidFill>
              <a:schemeClr val="accent1"/>
            </a:solidFill>
          </a:ln>
        </p:spPr>
        <p:txBody>
          <a:bodyPr wrap="square" rtlCol="0">
            <a:spAutoFit/>
          </a:bodyPr>
          <a:lstStyle/>
          <a:p>
            <a:pPr algn="ctr"/>
            <a:r>
              <a:rPr lang="en-US" dirty="0"/>
              <a:t>Conclusion</a:t>
            </a:r>
          </a:p>
        </p:txBody>
      </p:sp>
      <p:sp>
        <p:nvSpPr>
          <p:cNvPr id="14" name="TextBox 13">
            <a:extLst>
              <a:ext uri="{FF2B5EF4-FFF2-40B4-BE49-F238E27FC236}">
                <a16:creationId xmlns:a16="http://schemas.microsoft.com/office/drawing/2014/main" id="{3311A62E-C219-F24A-ADC8-0431613FD73E}"/>
              </a:ext>
            </a:extLst>
          </p:cNvPr>
          <p:cNvSpPr txBox="1"/>
          <p:nvPr/>
        </p:nvSpPr>
        <p:spPr>
          <a:xfrm>
            <a:off x="6948264" y="4074626"/>
            <a:ext cx="1872208" cy="369332"/>
          </a:xfrm>
          <a:prstGeom prst="rect">
            <a:avLst/>
          </a:prstGeom>
          <a:noFill/>
          <a:ln w="19050">
            <a:solidFill>
              <a:schemeClr val="accent2"/>
            </a:solidFill>
          </a:ln>
        </p:spPr>
        <p:txBody>
          <a:bodyPr wrap="square" rtlCol="0">
            <a:spAutoFit/>
          </a:bodyPr>
          <a:lstStyle/>
          <a:p>
            <a:pPr algn="ctr"/>
            <a:r>
              <a:rPr lang="en-US" dirty="0"/>
              <a:t>Evaluation</a:t>
            </a:r>
          </a:p>
        </p:txBody>
      </p:sp>
      <p:sp>
        <p:nvSpPr>
          <p:cNvPr id="15" name="Circular Arrow 14">
            <a:extLst>
              <a:ext uri="{FF2B5EF4-FFF2-40B4-BE49-F238E27FC236}">
                <a16:creationId xmlns:a16="http://schemas.microsoft.com/office/drawing/2014/main" id="{A604D9F6-A064-7546-BD0A-825B1853A1AB}"/>
              </a:ext>
            </a:extLst>
          </p:cNvPr>
          <p:cNvSpPr/>
          <p:nvPr/>
        </p:nvSpPr>
        <p:spPr>
          <a:xfrm rot="5400000">
            <a:off x="8708910" y="1541596"/>
            <a:ext cx="381396" cy="48878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a:extLst>
              <a:ext uri="{FF2B5EF4-FFF2-40B4-BE49-F238E27FC236}">
                <a16:creationId xmlns:a16="http://schemas.microsoft.com/office/drawing/2014/main" id="{818BACDD-17B2-7542-8C51-50CFA414CC86}"/>
              </a:ext>
            </a:extLst>
          </p:cNvPr>
          <p:cNvSpPr/>
          <p:nvPr/>
        </p:nvSpPr>
        <p:spPr>
          <a:xfrm rot="5400000">
            <a:off x="8707197" y="2002071"/>
            <a:ext cx="381396" cy="48878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ular Arrow 16">
            <a:extLst>
              <a:ext uri="{FF2B5EF4-FFF2-40B4-BE49-F238E27FC236}">
                <a16:creationId xmlns:a16="http://schemas.microsoft.com/office/drawing/2014/main" id="{9F21DF50-5E89-F246-8E18-D3F1A95F9C11}"/>
              </a:ext>
            </a:extLst>
          </p:cNvPr>
          <p:cNvSpPr/>
          <p:nvPr/>
        </p:nvSpPr>
        <p:spPr>
          <a:xfrm rot="5400000">
            <a:off x="8710623" y="2515328"/>
            <a:ext cx="381396" cy="48878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ular Arrow 18">
            <a:extLst>
              <a:ext uri="{FF2B5EF4-FFF2-40B4-BE49-F238E27FC236}">
                <a16:creationId xmlns:a16="http://schemas.microsoft.com/office/drawing/2014/main" id="{F7523A60-E441-954C-BB81-869472B0B636}"/>
              </a:ext>
            </a:extLst>
          </p:cNvPr>
          <p:cNvSpPr/>
          <p:nvPr/>
        </p:nvSpPr>
        <p:spPr>
          <a:xfrm rot="5400000">
            <a:off x="8710623" y="3276858"/>
            <a:ext cx="381396" cy="48878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ular Arrow 19">
            <a:extLst>
              <a:ext uri="{FF2B5EF4-FFF2-40B4-BE49-F238E27FC236}">
                <a16:creationId xmlns:a16="http://schemas.microsoft.com/office/drawing/2014/main" id="{80487BA1-9BAE-FE47-8828-A26E326C6835}"/>
              </a:ext>
            </a:extLst>
          </p:cNvPr>
          <p:cNvSpPr/>
          <p:nvPr/>
        </p:nvSpPr>
        <p:spPr>
          <a:xfrm rot="5400000">
            <a:off x="8708910" y="3798718"/>
            <a:ext cx="381396" cy="48878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73263C30-9FFC-8C48-A482-42A1403A2603}"/>
              </a:ext>
            </a:extLst>
          </p:cNvPr>
          <p:cNvSpPr/>
          <p:nvPr/>
        </p:nvSpPr>
        <p:spPr>
          <a:xfrm>
            <a:off x="1707919" y="2793467"/>
            <a:ext cx="5018331" cy="1815882"/>
          </a:xfrm>
          <a:prstGeom prst="rect">
            <a:avLst/>
          </a:prstGeom>
          <a:solidFill>
            <a:schemeClr val="accent3">
              <a:lumMod val="40000"/>
              <a:lumOff val="60000"/>
            </a:schemeClr>
          </a:solidFill>
        </p:spPr>
        <p:txBody>
          <a:bodyPr wrap="square">
            <a:spAutoFit/>
          </a:bodyPr>
          <a:lstStyle/>
          <a:p>
            <a:pPr marL="342900" indent="-342900">
              <a:buAutoNum type="arabicPeriod"/>
            </a:pPr>
            <a:r>
              <a:rPr lang="en-US" sz="1400" dirty="0"/>
              <a:t>Which site have you chosen and why?</a:t>
            </a:r>
          </a:p>
          <a:p>
            <a:pPr marL="342900" indent="-342900">
              <a:buAutoNum type="arabicPeriod"/>
            </a:pPr>
            <a:r>
              <a:rPr lang="en-US" sz="1400" dirty="0"/>
              <a:t>Secondary data and resources: What platforms and processes could you use to study the site and collect data remotely? </a:t>
            </a:r>
          </a:p>
          <a:p>
            <a:pPr marL="342900" indent="-342900">
              <a:buAutoNum type="arabicPeriod"/>
            </a:pPr>
            <a:r>
              <a:rPr lang="en-US" sz="1400" dirty="0"/>
              <a:t>What risks are there?</a:t>
            </a:r>
          </a:p>
          <a:p>
            <a:pPr marL="342900" indent="-342900">
              <a:buAutoNum type="arabicPeriod"/>
            </a:pPr>
            <a:r>
              <a:rPr lang="en-US" sz="1400" dirty="0"/>
              <a:t>Primary data: How will you conduct the fieldwork?</a:t>
            </a:r>
          </a:p>
          <a:p>
            <a:pPr marL="342900" indent="-342900">
              <a:buAutoNum type="arabicPeriod"/>
            </a:pPr>
            <a:r>
              <a:rPr lang="en-US" sz="1400" dirty="0"/>
              <a:t>How will you present your findings?</a:t>
            </a:r>
          </a:p>
          <a:p>
            <a:pPr marL="342900" indent="-342900">
              <a:buAutoNum type="arabicPeriod"/>
            </a:pPr>
            <a:r>
              <a:rPr lang="en-US" sz="1400" dirty="0"/>
              <a:t>How can you persuade your teacher to take you to this site? What are the main influences to consider?</a:t>
            </a:r>
          </a:p>
        </p:txBody>
      </p:sp>
      <p:pic>
        <p:nvPicPr>
          <p:cNvPr id="21" name="Picture 20" descr="A screenshot of a computer&#10;&#10;Description automatically generated">
            <a:extLst>
              <a:ext uri="{FF2B5EF4-FFF2-40B4-BE49-F238E27FC236}">
                <a16:creationId xmlns:a16="http://schemas.microsoft.com/office/drawing/2014/main" id="{FA8736A0-3860-FC4C-9292-8BE8DF4851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196736">
            <a:off x="245789" y="2709691"/>
            <a:ext cx="1337184" cy="1937941"/>
          </a:xfrm>
          <a:prstGeom prst="rect">
            <a:avLst/>
          </a:prstGeom>
        </p:spPr>
      </p:pic>
      <p:sp>
        <p:nvSpPr>
          <p:cNvPr id="7" name="TextBox 6">
            <a:extLst>
              <a:ext uri="{FF2B5EF4-FFF2-40B4-BE49-F238E27FC236}">
                <a16:creationId xmlns:a16="http://schemas.microsoft.com/office/drawing/2014/main" id="{895A8161-4ADB-5541-80C7-C71F8A40CAAC}"/>
              </a:ext>
            </a:extLst>
          </p:cNvPr>
          <p:cNvSpPr txBox="1"/>
          <p:nvPr/>
        </p:nvSpPr>
        <p:spPr>
          <a:xfrm>
            <a:off x="113597" y="1206267"/>
            <a:ext cx="1800200" cy="1477328"/>
          </a:xfrm>
          <a:prstGeom prst="rect">
            <a:avLst/>
          </a:prstGeom>
          <a:solidFill>
            <a:schemeClr val="bg2"/>
          </a:solidFill>
        </p:spPr>
        <p:txBody>
          <a:bodyPr wrap="square" rtlCol="0">
            <a:spAutoFit/>
          </a:bodyPr>
          <a:lstStyle/>
          <a:p>
            <a:r>
              <a:rPr lang="en-US" dirty="0"/>
              <a:t>The RESIST team have given us information on some sites of interest in the UK</a:t>
            </a:r>
          </a:p>
        </p:txBody>
      </p:sp>
    </p:spTree>
    <p:extLst>
      <p:ext uri="{BB962C8B-B14F-4D97-AF65-F5344CB8AC3E}">
        <p14:creationId xmlns:p14="http://schemas.microsoft.com/office/powerpoint/2010/main" val="332371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26EFFB-FC67-2449-B9F7-4A19ECE584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11510"/>
            <a:ext cx="9144001" cy="4197600"/>
          </a:xfrm>
          <a:prstGeom prst="rect">
            <a:avLst/>
          </a:prstGeom>
        </p:spPr>
      </p:pic>
      <p:sp>
        <p:nvSpPr>
          <p:cNvPr id="2" name="Title 1">
            <a:extLst>
              <a:ext uri="{FF2B5EF4-FFF2-40B4-BE49-F238E27FC236}">
                <a16:creationId xmlns:a16="http://schemas.microsoft.com/office/drawing/2014/main" id="{F1EF0FF4-6111-4236-B0E8-A5A28B37CBB0}"/>
              </a:ext>
            </a:extLst>
          </p:cNvPr>
          <p:cNvSpPr>
            <a:spLocks noGrp="1"/>
          </p:cNvSpPr>
          <p:nvPr>
            <p:ph type="title"/>
          </p:nvPr>
        </p:nvSpPr>
        <p:spPr>
          <a:xfrm>
            <a:off x="107504" y="339502"/>
            <a:ext cx="8153400" cy="1005840"/>
          </a:xfrm>
        </p:spPr>
        <p:txBody>
          <a:bodyPr/>
          <a:lstStyle/>
          <a:p>
            <a:r>
              <a:rPr lang="en-IE" dirty="0">
                <a:solidFill>
                  <a:schemeClr val="bg1"/>
                </a:solidFill>
              </a:rPr>
              <a:t>Presentations</a:t>
            </a:r>
          </a:p>
        </p:txBody>
      </p:sp>
      <p:sp>
        <p:nvSpPr>
          <p:cNvPr id="3" name="TextBox 2">
            <a:extLst>
              <a:ext uri="{FF2B5EF4-FFF2-40B4-BE49-F238E27FC236}">
                <a16:creationId xmlns:a16="http://schemas.microsoft.com/office/drawing/2014/main" id="{F8960069-E0E5-3B4E-8565-CA0C3FF1AB81}"/>
              </a:ext>
            </a:extLst>
          </p:cNvPr>
          <p:cNvSpPr txBox="1"/>
          <p:nvPr/>
        </p:nvSpPr>
        <p:spPr>
          <a:xfrm>
            <a:off x="145708" y="1271371"/>
            <a:ext cx="2842116" cy="3139321"/>
          </a:xfrm>
          <a:prstGeom prst="rect">
            <a:avLst/>
          </a:prstGeom>
          <a:solidFill>
            <a:schemeClr val="accent3">
              <a:lumMod val="40000"/>
              <a:lumOff val="60000"/>
            </a:schemeClr>
          </a:solidFill>
        </p:spPr>
        <p:txBody>
          <a:bodyPr wrap="square" rtlCol="0">
            <a:spAutoFit/>
          </a:bodyPr>
          <a:lstStyle/>
          <a:p>
            <a:r>
              <a:rPr lang="en-US" dirty="0"/>
              <a:t>As the other groups present on their chosen coast, listen carefully and write down:</a:t>
            </a:r>
          </a:p>
          <a:p>
            <a:pPr marL="342900" indent="-342900">
              <a:buAutoNum type="arabicPeriod"/>
            </a:pPr>
            <a:r>
              <a:rPr lang="en-US" dirty="0"/>
              <a:t>Two things they did well</a:t>
            </a:r>
          </a:p>
          <a:p>
            <a:pPr marL="342900" indent="-342900">
              <a:buAutoNum type="arabicPeriod"/>
            </a:pPr>
            <a:r>
              <a:rPr lang="en-US" dirty="0"/>
              <a:t>One way they could improve</a:t>
            </a:r>
          </a:p>
          <a:p>
            <a:pPr marL="342900" indent="-342900">
              <a:buAutoNum type="arabicPeriod"/>
            </a:pPr>
            <a:r>
              <a:rPr lang="en-US" dirty="0"/>
              <a:t>One question you have about their pitch, the site they chose, or the data they are planning to collect</a:t>
            </a:r>
          </a:p>
        </p:txBody>
      </p:sp>
      <p:sp>
        <p:nvSpPr>
          <p:cNvPr id="4" name="TextBox 3">
            <a:extLst>
              <a:ext uri="{FF2B5EF4-FFF2-40B4-BE49-F238E27FC236}">
                <a16:creationId xmlns:a16="http://schemas.microsoft.com/office/drawing/2014/main" id="{0AD9D497-8963-5B42-A4C4-73B2AD4B2F6D}"/>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Apply to demonstrate</a:t>
            </a:r>
          </a:p>
        </p:txBody>
      </p:sp>
      <p:sp>
        <p:nvSpPr>
          <p:cNvPr id="5" name="TextBox 4">
            <a:extLst>
              <a:ext uri="{FF2B5EF4-FFF2-40B4-BE49-F238E27FC236}">
                <a16:creationId xmlns:a16="http://schemas.microsoft.com/office/drawing/2014/main" id="{67F5F013-F953-2741-BEAC-96C31C81FFBC}"/>
              </a:ext>
            </a:extLst>
          </p:cNvPr>
          <p:cNvSpPr txBox="1"/>
          <p:nvPr/>
        </p:nvSpPr>
        <p:spPr>
          <a:xfrm>
            <a:off x="6523488" y="2498001"/>
            <a:ext cx="2411914" cy="2031325"/>
          </a:xfrm>
          <a:prstGeom prst="rect">
            <a:avLst/>
          </a:prstGeom>
          <a:solidFill>
            <a:schemeClr val="accent4">
              <a:lumMod val="20000"/>
              <a:lumOff val="80000"/>
            </a:schemeClr>
          </a:solidFill>
        </p:spPr>
        <p:txBody>
          <a:bodyPr wrap="square" rtlCol="0">
            <a:spAutoFit/>
          </a:bodyPr>
          <a:lstStyle/>
          <a:p>
            <a:pPr marL="285750" indent="-285750">
              <a:buFont typeface="Wingdings" pitchFamily="2" charset="2"/>
              <a:buChar char="Ø"/>
            </a:pPr>
            <a:r>
              <a:rPr lang="en-US" dirty="0"/>
              <a:t>Did they include all the points?</a:t>
            </a:r>
          </a:p>
          <a:p>
            <a:pPr marL="285750" indent="-285750">
              <a:buFont typeface="Wingdings" pitchFamily="2" charset="2"/>
              <a:buChar char="Ø"/>
            </a:pPr>
            <a:r>
              <a:rPr lang="en-US" dirty="0"/>
              <a:t>Did they consider the risks?</a:t>
            </a:r>
          </a:p>
          <a:p>
            <a:pPr marL="285750" indent="-285750">
              <a:buFont typeface="Wingdings" pitchFamily="2" charset="2"/>
              <a:buChar char="Ø"/>
            </a:pPr>
            <a:r>
              <a:rPr lang="en-US" dirty="0"/>
              <a:t>Did they choose suitable field work techniques?</a:t>
            </a:r>
          </a:p>
        </p:txBody>
      </p:sp>
      <p:pic>
        <p:nvPicPr>
          <p:cNvPr id="11" name="Picture 10" descr="A close up of a dry grass field&#10;&#10;Description automatically generated">
            <a:extLst>
              <a:ext uri="{FF2B5EF4-FFF2-40B4-BE49-F238E27FC236}">
                <a16:creationId xmlns:a16="http://schemas.microsoft.com/office/drawing/2014/main" id="{379B6E0E-7A77-5740-802A-FC1E131E48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72400" y="64130"/>
            <a:ext cx="878533" cy="625599"/>
          </a:xfrm>
          <a:prstGeom prst="rect">
            <a:avLst/>
          </a:prstGeom>
        </p:spPr>
      </p:pic>
      <p:pic>
        <p:nvPicPr>
          <p:cNvPr id="16" name="Picture 15">
            <a:extLst>
              <a:ext uri="{FF2B5EF4-FFF2-40B4-BE49-F238E27FC236}">
                <a16:creationId xmlns:a16="http://schemas.microsoft.com/office/drawing/2014/main" id="{3B63FDF1-91D0-9045-B5A4-C6B9D9C46E22}"/>
              </a:ext>
            </a:extLst>
          </p:cNvPr>
          <p:cNvPicPr>
            <a:picLocks noChangeAspect="1"/>
          </p:cNvPicPr>
          <p:nvPr/>
        </p:nvPicPr>
        <p:blipFill>
          <a:blip r:embed="rId4">
            <a:extLst>
              <a:ext uri="{BEBA8EAE-BF5A-486C-A8C5-ECC9F3942E4B}">
                <a14:imgProps xmlns:a14="http://schemas.microsoft.com/office/drawing/2010/main">
                  <a14:imgLayer r:embed="rId5">
                    <a14:imgEffect>
                      <a14:saturation sat="70000"/>
                    </a14:imgEffect>
                  </a14:imgLayer>
                </a14:imgProps>
              </a:ext>
            </a:extLst>
          </a:blip>
          <a:stretch>
            <a:fillRect/>
          </a:stretch>
        </p:blipFill>
        <p:spPr>
          <a:xfrm rot="21183993">
            <a:off x="2968290" y="947612"/>
            <a:ext cx="3598257" cy="3593248"/>
          </a:xfrm>
          <a:prstGeom prst="rect">
            <a:avLst/>
          </a:prstGeom>
        </p:spPr>
      </p:pic>
      <p:sp>
        <p:nvSpPr>
          <p:cNvPr id="6" name="Rectangle 5">
            <a:extLst>
              <a:ext uri="{FF2B5EF4-FFF2-40B4-BE49-F238E27FC236}">
                <a16:creationId xmlns:a16="http://schemas.microsoft.com/office/drawing/2014/main" id="{47317C0A-0443-004A-B6E7-C40B409B2316}"/>
              </a:ext>
            </a:extLst>
          </p:cNvPr>
          <p:cNvSpPr/>
          <p:nvPr/>
        </p:nvSpPr>
        <p:spPr>
          <a:xfrm rot="20982991">
            <a:off x="3159093" y="1233531"/>
            <a:ext cx="3008710" cy="2893100"/>
          </a:xfrm>
          <a:prstGeom prst="rect">
            <a:avLst/>
          </a:prstGeom>
          <a:noFill/>
        </p:spPr>
        <p:txBody>
          <a:bodyPr wrap="square">
            <a:spAutoFit/>
          </a:bodyPr>
          <a:lstStyle/>
          <a:p>
            <a:r>
              <a:rPr lang="en-US" sz="1400" b="1" dirty="0"/>
              <a:t>Points to consider:</a:t>
            </a:r>
          </a:p>
          <a:p>
            <a:pPr marL="342900" indent="-342900">
              <a:buAutoNum type="arabicPeriod"/>
            </a:pPr>
            <a:r>
              <a:rPr lang="en-US" sz="1400" dirty="0"/>
              <a:t>Which site did they chose and why?</a:t>
            </a:r>
          </a:p>
          <a:p>
            <a:pPr marL="342900" indent="-342900">
              <a:buAutoNum type="arabicPeriod"/>
            </a:pPr>
            <a:r>
              <a:rPr lang="en-US" sz="1400" dirty="0"/>
              <a:t>Secondary data and resources: What platforms and processes did they look at? </a:t>
            </a:r>
          </a:p>
          <a:p>
            <a:pPr marL="342900" indent="-342900">
              <a:buAutoNum type="arabicPeriod"/>
            </a:pPr>
            <a:r>
              <a:rPr lang="en-US" sz="1400" dirty="0"/>
              <a:t>What risks have they considered?</a:t>
            </a:r>
          </a:p>
          <a:p>
            <a:pPr marL="342900" indent="-342900">
              <a:buAutoNum type="arabicPeriod"/>
            </a:pPr>
            <a:r>
              <a:rPr lang="en-US" sz="1400" dirty="0"/>
              <a:t>Primary data: How will they conduct the fieldwork?</a:t>
            </a:r>
          </a:p>
          <a:p>
            <a:pPr marL="342900" indent="-342900">
              <a:buAutoNum type="arabicPeriod"/>
            </a:pPr>
            <a:r>
              <a:rPr lang="en-US" sz="1400" dirty="0"/>
              <a:t>How are they going to present their findings?</a:t>
            </a:r>
          </a:p>
          <a:p>
            <a:pPr marL="342900" indent="-342900">
              <a:buAutoNum type="arabicPeriod"/>
            </a:pPr>
            <a:r>
              <a:rPr lang="en-US" sz="1400" dirty="0"/>
              <a:t>How are they persuading you to go to this site? </a:t>
            </a:r>
          </a:p>
        </p:txBody>
      </p:sp>
      <p:sp>
        <p:nvSpPr>
          <p:cNvPr id="17" name="TextBox 16">
            <a:extLst>
              <a:ext uri="{FF2B5EF4-FFF2-40B4-BE49-F238E27FC236}">
                <a16:creationId xmlns:a16="http://schemas.microsoft.com/office/drawing/2014/main" id="{526B1A1F-1105-704A-ABFF-078034A8CBD7}"/>
              </a:ext>
            </a:extLst>
          </p:cNvPr>
          <p:cNvSpPr txBox="1"/>
          <p:nvPr/>
        </p:nvSpPr>
        <p:spPr>
          <a:xfrm>
            <a:off x="-36512" y="4371950"/>
            <a:ext cx="2880320" cy="261610"/>
          </a:xfrm>
          <a:prstGeom prst="rect">
            <a:avLst/>
          </a:prstGeom>
          <a:noFill/>
        </p:spPr>
        <p:txBody>
          <a:bodyPr wrap="square" rtlCol="0">
            <a:spAutoFit/>
          </a:bodyPr>
          <a:lstStyle/>
          <a:p>
            <a:r>
              <a:rPr lang="en-US" sz="1100" dirty="0">
                <a:solidFill>
                  <a:schemeClr val="bg1"/>
                </a:solidFill>
              </a:rPr>
              <a:t>Image from </a:t>
            </a:r>
            <a:r>
              <a:rPr lang="en-US" sz="1100" dirty="0" err="1">
                <a:solidFill>
                  <a:schemeClr val="bg1"/>
                </a:solidFill>
              </a:rPr>
              <a:t>CoastWeb</a:t>
            </a:r>
            <a:r>
              <a:rPr lang="en-US" sz="1100" dirty="0">
                <a:solidFill>
                  <a:schemeClr val="bg1"/>
                </a:solidFill>
              </a:rPr>
              <a:t> by </a:t>
            </a:r>
            <a:r>
              <a:rPr lang="en-GB" sz="1100" dirty="0">
                <a:solidFill>
                  <a:schemeClr val="bg1"/>
                </a:solidFill>
              </a:rPr>
              <a:t>Jordi </a:t>
            </a:r>
            <a:r>
              <a:rPr lang="en-GB" sz="1100" dirty="0" err="1">
                <a:solidFill>
                  <a:schemeClr val="bg1"/>
                </a:solidFill>
              </a:rPr>
              <a:t>Pagès</a:t>
            </a:r>
            <a:r>
              <a:rPr lang="en-GB" sz="1100" dirty="0">
                <a:solidFill>
                  <a:schemeClr val="bg1"/>
                </a:solidFill>
              </a:rPr>
              <a:t> Fauria</a:t>
            </a:r>
            <a:endParaRPr lang="en-US" sz="1100" dirty="0">
              <a:solidFill>
                <a:schemeClr val="bg1"/>
              </a:solidFill>
            </a:endParaRPr>
          </a:p>
        </p:txBody>
      </p:sp>
    </p:spTree>
    <p:extLst>
      <p:ext uri="{BB962C8B-B14F-4D97-AF65-F5344CB8AC3E}">
        <p14:creationId xmlns:p14="http://schemas.microsoft.com/office/powerpoint/2010/main" val="64176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E689F9CF-7E57-A04D-9DF0-BA3D31B7C5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644" y="1902587"/>
            <a:ext cx="4573655" cy="2829403"/>
          </a:xfrm>
          <a:prstGeom prst="rect">
            <a:avLst/>
          </a:prstGeom>
        </p:spPr>
      </p:pic>
      <p:sp>
        <p:nvSpPr>
          <p:cNvPr id="4" name="TextBox 3">
            <a:extLst>
              <a:ext uri="{FF2B5EF4-FFF2-40B4-BE49-F238E27FC236}">
                <a16:creationId xmlns:a16="http://schemas.microsoft.com/office/drawing/2014/main" id="{B88FEFCB-53D9-9F49-9A37-DCD1E2A5016A}"/>
              </a:ext>
            </a:extLst>
          </p:cNvPr>
          <p:cNvSpPr txBox="1"/>
          <p:nvPr/>
        </p:nvSpPr>
        <p:spPr>
          <a:xfrm>
            <a:off x="3133479" y="952440"/>
            <a:ext cx="5845866" cy="923330"/>
          </a:xfrm>
          <a:prstGeom prst="rect">
            <a:avLst/>
          </a:prstGeom>
          <a:solidFill>
            <a:schemeClr val="accent3">
              <a:lumMod val="20000"/>
              <a:lumOff val="80000"/>
            </a:schemeClr>
          </a:solidFill>
        </p:spPr>
        <p:txBody>
          <a:bodyPr wrap="square" rtlCol="0">
            <a:spAutoFit/>
          </a:bodyPr>
          <a:lstStyle/>
          <a:p>
            <a:r>
              <a:rPr lang="en-US" dirty="0"/>
              <a:t>In an exam, you may be asked to interpret and describe a data set. Use the RESIST teams work on salt marshes and the graph below and complete the exam style questions opposite.</a:t>
            </a:r>
          </a:p>
        </p:txBody>
      </p:sp>
      <p:sp>
        <p:nvSpPr>
          <p:cNvPr id="2" name="Title 1">
            <a:extLst>
              <a:ext uri="{FF2B5EF4-FFF2-40B4-BE49-F238E27FC236}">
                <a16:creationId xmlns:a16="http://schemas.microsoft.com/office/drawing/2014/main" id="{B6D864E3-DD08-2A43-9549-961AD0CE7FA7}"/>
              </a:ext>
            </a:extLst>
          </p:cNvPr>
          <p:cNvSpPr>
            <a:spLocks noGrp="1"/>
          </p:cNvSpPr>
          <p:nvPr>
            <p:ph type="title"/>
          </p:nvPr>
        </p:nvSpPr>
        <p:spPr>
          <a:xfrm>
            <a:off x="91008" y="269766"/>
            <a:ext cx="8153400" cy="1005840"/>
          </a:xfrm>
        </p:spPr>
        <p:txBody>
          <a:bodyPr/>
          <a:lstStyle/>
          <a:p>
            <a:r>
              <a:rPr lang="en-US" dirty="0"/>
              <a:t>Case Study and Exam Practice</a:t>
            </a:r>
          </a:p>
        </p:txBody>
      </p:sp>
      <p:sp>
        <p:nvSpPr>
          <p:cNvPr id="12" name="TextBox 11">
            <a:extLst>
              <a:ext uri="{FF2B5EF4-FFF2-40B4-BE49-F238E27FC236}">
                <a16:creationId xmlns:a16="http://schemas.microsoft.com/office/drawing/2014/main" id="{7AF2B31A-094F-E642-9930-51501B7B6242}"/>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Apply to demonstrate</a:t>
            </a:r>
          </a:p>
        </p:txBody>
      </p:sp>
      <p:sp>
        <p:nvSpPr>
          <p:cNvPr id="3" name="TextBox 2">
            <a:extLst>
              <a:ext uri="{FF2B5EF4-FFF2-40B4-BE49-F238E27FC236}">
                <a16:creationId xmlns:a16="http://schemas.microsoft.com/office/drawing/2014/main" id="{FE2A75F9-4830-8049-A1E2-AAB12AAC0188}"/>
              </a:ext>
            </a:extLst>
          </p:cNvPr>
          <p:cNvSpPr txBox="1"/>
          <p:nvPr/>
        </p:nvSpPr>
        <p:spPr>
          <a:xfrm>
            <a:off x="164655" y="952440"/>
            <a:ext cx="2895177" cy="923330"/>
          </a:xfrm>
          <a:prstGeom prst="rect">
            <a:avLst/>
          </a:prstGeom>
          <a:solidFill>
            <a:schemeClr val="accent3">
              <a:lumMod val="40000"/>
              <a:lumOff val="60000"/>
            </a:schemeClr>
          </a:solidFill>
        </p:spPr>
        <p:txBody>
          <a:bodyPr wrap="square" rtlCol="0">
            <a:spAutoFit/>
          </a:bodyPr>
          <a:lstStyle/>
          <a:p>
            <a:r>
              <a:rPr lang="en-US" dirty="0"/>
              <a:t>Watch the </a:t>
            </a:r>
            <a:r>
              <a:rPr lang="en-US" dirty="0">
                <a:hlinkClick r:id="rId4"/>
              </a:rPr>
              <a:t>latest video</a:t>
            </a:r>
            <a:r>
              <a:rPr lang="en-US" dirty="0"/>
              <a:t> of the research from the RESIST team.</a:t>
            </a:r>
          </a:p>
        </p:txBody>
      </p:sp>
      <p:grpSp>
        <p:nvGrpSpPr>
          <p:cNvPr id="9" name="Group 8">
            <a:extLst>
              <a:ext uri="{FF2B5EF4-FFF2-40B4-BE49-F238E27FC236}">
                <a16:creationId xmlns:a16="http://schemas.microsoft.com/office/drawing/2014/main" id="{5C47A049-D4A9-4643-BE07-28D2D2AEA2C9}"/>
              </a:ext>
            </a:extLst>
          </p:cNvPr>
          <p:cNvGrpSpPr/>
          <p:nvPr/>
        </p:nvGrpSpPr>
        <p:grpSpPr>
          <a:xfrm>
            <a:off x="4825644" y="1923678"/>
            <a:ext cx="4146898" cy="2664296"/>
            <a:chOff x="4825644" y="1851671"/>
            <a:chExt cx="4146898" cy="2664296"/>
          </a:xfrm>
        </p:grpSpPr>
        <p:pic>
          <p:nvPicPr>
            <p:cNvPr id="10" name="Picture 9">
              <a:extLst>
                <a:ext uri="{FF2B5EF4-FFF2-40B4-BE49-F238E27FC236}">
                  <a16:creationId xmlns:a16="http://schemas.microsoft.com/office/drawing/2014/main" id="{B8CECFC2-A394-6E42-A152-12B78A658A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25644" y="1851671"/>
              <a:ext cx="4146898" cy="2664296"/>
            </a:xfrm>
            <a:prstGeom prst="rect">
              <a:avLst/>
            </a:prstGeom>
          </p:spPr>
        </p:pic>
        <p:sp>
          <p:nvSpPr>
            <p:cNvPr id="5" name="TextBox 4">
              <a:extLst>
                <a:ext uri="{FF2B5EF4-FFF2-40B4-BE49-F238E27FC236}">
                  <a16:creationId xmlns:a16="http://schemas.microsoft.com/office/drawing/2014/main" id="{236DD8FD-374A-814C-9CDF-CA7069EC1589}"/>
                </a:ext>
              </a:extLst>
            </p:cNvPr>
            <p:cNvSpPr txBox="1"/>
            <p:nvPr/>
          </p:nvSpPr>
          <p:spPr>
            <a:xfrm>
              <a:off x="4854661" y="1994669"/>
              <a:ext cx="4117881" cy="2262158"/>
            </a:xfrm>
            <a:prstGeom prst="rect">
              <a:avLst/>
            </a:prstGeom>
            <a:noFill/>
          </p:spPr>
          <p:txBody>
            <a:bodyPr wrap="square" rtlCol="0">
              <a:spAutoFit/>
            </a:bodyPr>
            <a:lstStyle/>
            <a:p>
              <a:pPr marL="342900" indent="-342900">
                <a:spcAft>
                  <a:spcPts val="600"/>
                </a:spcAft>
                <a:buAutoNum type="arabicPeriod"/>
              </a:pPr>
              <a:r>
                <a:rPr lang="en-US" dirty="0"/>
                <a:t>Describe the trends shown in the data set [3 marks]</a:t>
              </a:r>
            </a:p>
            <a:p>
              <a:pPr marL="342900" indent="-342900">
                <a:spcAft>
                  <a:spcPts val="600"/>
                </a:spcAft>
                <a:buAutoNum type="arabicPeriod"/>
              </a:pPr>
              <a:r>
                <a:rPr lang="en-US" dirty="0"/>
                <a:t>Suggest one reason for this [1 mark]</a:t>
              </a:r>
            </a:p>
            <a:p>
              <a:pPr marL="342900" indent="-342900">
                <a:spcAft>
                  <a:spcPts val="600"/>
                </a:spcAft>
                <a:buAutoNum type="arabicPeriod"/>
              </a:pPr>
              <a:r>
                <a:rPr lang="en-US" dirty="0"/>
                <a:t>Explain what impact this will have on global sea levels [2 marks]</a:t>
              </a:r>
            </a:p>
            <a:p>
              <a:pPr marL="342900" indent="-342900">
                <a:spcAft>
                  <a:spcPts val="600"/>
                </a:spcAft>
                <a:buAutoNum type="arabicPeriod"/>
              </a:pPr>
              <a:r>
                <a:rPr lang="en-US" dirty="0"/>
                <a:t>How will this effect coastal areas in the UK?</a:t>
              </a:r>
            </a:p>
          </p:txBody>
        </p:sp>
      </p:grpSp>
    </p:spTree>
    <p:extLst>
      <p:ext uri="{BB962C8B-B14F-4D97-AF65-F5344CB8AC3E}">
        <p14:creationId xmlns:p14="http://schemas.microsoft.com/office/powerpoint/2010/main" val="39894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8FEFCB-53D9-9F49-9A37-DCD1E2A5016A}"/>
              </a:ext>
            </a:extLst>
          </p:cNvPr>
          <p:cNvSpPr txBox="1"/>
          <p:nvPr/>
        </p:nvSpPr>
        <p:spPr>
          <a:xfrm>
            <a:off x="164655" y="1908519"/>
            <a:ext cx="3882203" cy="1754326"/>
          </a:xfrm>
          <a:prstGeom prst="rect">
            <a:avLst/>
          </a:prstGeom>
          <a:solidFill>
            <a:schemeClr val="accent5">
              <a:lumMod val="20000"/>
              <a:lumOff val="80000"/>
            </a:schemeClr>
          </a:solidFill>
        </p:spPr>
        <p:txBody>
          <a:bodyPr wrap="square" rtlCol="0">
            <a:spAutoFit/>
          </a:bodyPr>
          <a:lstStyle/>
          <a:p>
            <a:r>
              <a:rPr lang="en-US" dirty="0"/>
              <a:t>In an exam, you may be asked to describe a fieldwork enquiry you conducted. Using the RESIST teams work on salt marshes as an example, complete the exam style questions opposite.</a:t>
            </a:r>
          </a:p>
        </p:txBody>
      </p:sp>
      <p:pic>
        <p:nvPicPr>
          <p:cNvPr id="6" name="Picture 5">
            <a:extLst>
              <a:ext uri="{FF2B5EF4-FFF2-40B4-BE49-F238E27FC236}">
                <a16:creationId xmlns:a16="http://schemas.microsoft.com/office/drawing/2014/main" id="{EC46A3D0-6C7C-BE43-A0AA-450ABCE5FA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11960" y="952439"/>
            <a:ext cx="4752528" cy="3766782"/>
          </a:xfrm>
          <a:prstGeom prst="rect">
            <a:avLst/>
          </a:prstGeom>
        </p:spPr>
      </p:pic>
      <p:sp>
        <p:nvSpPr>
          <p:cNvPr id="7" name="TextBox 6">
            <a:extLst>
              <a:ext uri="{FF2B5EF4-FFF2-40B4-BE49-F238E27FC236}">
                <a16:creationId xmlns:a16="http://schemas.microsoft.com/office/drawing/2014/main" id="{3FDE35B2-4A28-8D4A-ABA4-6D84CE5CFE02}"/>
              </a:ext>
            </a:extLst>
          </p:cNvPr>
          <p:cNvSpPr txBox="1"/>
          <p:nvPr/>
        </p:nvSpPr>
        <p:spPr>
          <a:xfrm>
            <a:off x="4499992" y="1150779"/>
            <a:ext cx="4176464" cy="369332"/>
          </a:xfrm>
          <a:prstGeom prst="rect">
            <a:avLst/>
          </a:prstGeom>
          <a:noFill/>
        </p:spPr>
        <p:txBody>
          <a:bodyPr wrap="square" rtlCol="0">
            <a:spAutoFit/>
          </a:bodyPr>
          <a:lstStyle/>
          <a:p>
            <a:r>
              <a:rPr lang="en-US" dirty="0"/>
              <a:t>1. Title of fieldwork enquiry: [1 mark]</a:t>
            </a:r>
          </a:p>
        </p:txBody>
      </p:sp>
      <p:sp>
        <p:nvSpPr>
          <p:cNvPr id="8" name="TextBox 7">
            <a:extLst>
              <a:ext uri="{FF2B5EF4-FFF2-40B4-BE49-F238E27FC236}">
                <a16:creationId xmlns:a16="http://schemas.microsoft.com/office/drawing/2014/main" id="{9E8B1E3C-2757-9E4A-A72D-82602C7C151A}"/>
              </a:ext>
            </a:extLst>
          </p:cNvPr>
          <p:cNvSpPr txBox="1"/>
          <p:nvPr/>
        </p:nvSpPr>
        <p:spPr>
          <a:xfrm>
            <a:off x="4499992" y="1626354"/>
            <a:ext cx="4464496" cy="646331"/>
          </a:xfrm>
          <a:prstGeom prst="rect">
            <a:avLst/>
          </a:prstGeom>
          <a:noFill/>
        </p:spPr>
        <p:txBody>
          <a:bodyPr wrap="square" rtlCol="0">
            <a:spAutoFit/>
          </a:bodyPr>
          <a:lstStyle/>
          <a:p>
            <a:pPr marL="342900" indent="-342900">
              <a:buFont typeface="+mj-lt"/>
              <a:buAutoNum type="arabicPeriod" startAt="2"/>
            </a:pPr>
            <a:r>
              <a:rPr lang="en-US" dirty="0"/>
              <a:t>Explain why the chosen location was         suitable for the data collection. [2 marks]</a:t>
            </a:r>
          </a:p>
        </p:txBody>
      </p:sp>
      <p:sp>
        <p:nvSpPr>
          <p:cNvPr id="9" name="TextBox 8">
            <a:extLst>
              <a:ext uri="{FF2B5EF4-FFF2-40B4-BE49-F238E27FC236}">
                <a16:creationId xmlns:a16="http://schemas.microsoft.com/office/drawing/2014/main" id="{8E28A6ED-9DE0-594D-95D0-AA6858BA8619}"/>
              </a:ext>
            </a:extLst>
          </p:cNvPr>
          <p:cNvSpPr txBox="1"/>
          <p:nvPr/>
        </p:nvSpPr>
        <p:spPr>
          <a:xfrm>
            <a:off x="4479605" y="2355726"/>
            <a:ext cx="4464496" cy="646331"/>
          </a:xfrm>
          <a:prstGeom prst="rect">
            <a:avLst/>
          </a:prstGeom>
          <a:noFill/>
        </p:spPr>
        <p:txBody>
          <a:bodyPr wrap="square" rtlCol="0">
            <a:spAutoFit/>
          </a:bodyPr>
          <a:lstStyle/>
          <a:p>
            <a:pPr marL="342900" indent="-342900">
              <a:buFont typeface="+mj-lt"/>
              <a:buAutoNum type="arabicPeriod" startAt="3"/>
            </a:pPr>
            <a:r>
              <a:rPr lang="en-US" dirty="0"/>
              <a:t>Justify one primary data collection method used in this fieldwork [3 marks]</a:t>
            </a:r>
          </a:p>
        </p:txBody>
      </p:sp>
      <p:sp>
        <p:nvSpPr>
          <p:cNvPr id="10" name="TextBox 9">
            <a:extLst>
              <a:ext uri="{FF2B5EF4-FFF2-40B4-BE49-F238E27FC236}">
                <a16:creationId xmlns:a16="http://schemas.microsoft.com/office/drawing/2014/main" id="{2979311F-C964-D641-BB65-13CE68038AC7}"/>
              </a:ext>
            </a:extLst>
          </p:cNvPr>
          <p:cNvSpPr txBox="1"/>
          <p:nvPr/>
        </p:nvSpPr>
        <p:spPr>
          <a:xfrm>
            <a:off x="4479605" y="3077200"/>
            <a:ext cx="4464496" cy="646331"/>
          </a:xfrm>
          <a:prstGeom prst="rect">
            <a:avLst/>
          </a:prstGeom>
          <a:noFill/>
        </p:spPr>
        <p:txBody>
          <a:bodyPr wrap="square" rtlCol="0">
            <a:spAutoFit/>
          </a:bodyPr>
          <a:lstStyle/>
          <a:p>
            <a:pPr marL="342900" indent="-342900">
              <a:buFont typeface="+mj-lt"/>
              <a:buAutoNum type="arabicPeriod" startAt="4"/>
            </a:pPr>
            <a:r>
              <a:rPr lang="en-US" dirty="0"/>
              <a:t>Explain how data presentation helped interpret the results [3 marks]</a:t>
            </a:r>
          </a:p>
        </p:txBody>
      </p:sp>
      <p:sp>
        <p:nvSpPr>
          <p:cNvPr id="11" name="TextBox 10">
            <a:extLst>
              <a:ext uri="{FF2B5EF4-FFF2-40B4-BE49-F238E27FC236}">
                <a16:creationId xmlns:a16="http://schemas.microsoft.com/office/drawing/2014/main" id="{BCF4A392-4655-5A43-B142-014963700D7C}"/>
              </a:ext>
            </a:extLst>
          </p:cNvPr>
          <p:cNvSpPr txBox="1"/>
          <p:nvPr/>
        </p:nvSpPr>
        <p:spPr>
          <a:xfrm>
            <a:off x="4479605" y="3795886"/>
            <a:ext cx="4464496" cy="646331"/>
          </a:xfrm>
          <a:prstGeom prst="rect">
            <a:avLst/>
          </a:prstGeom>
          <a:noFill/>
        </p:spPr>
        <p:txBody>
          <a:bodyPr wrap="square" rtlCol="0">
            <a:spAutoFit/>
          </a:bodyPr>
          <a:lstStyle/>
          <a:p>
            <a:pPr marL="342900" indent="-342900">
              <a:buFont typeface="+mj-lt"/>
              <a:buAutoNum type="arabicPeriod" startAt="5"/>
            </a:pPr>
            <a:r>
              <a:rPr lang="en-US" dirty="0">
                <a:solidFill>
                  <a:srgbClr val="7030A0"/>
                </a:solidFill>
              </a:rPr>
              <a:t>How could the team expand on their results and conclusions? [2 marks]</a:t>
            </a:r>
          </a:p>
        </p:txBody>
      </p:sp>
      <p:sp>
        <p:nvSpPr>
          <p:cNvPr id="2" name="Title 1">
            <a:extLst>
              <a:ext uri="{FF2B5EF4-FFF2-40B4-BE49-F238E27FC236}">
                <a16:creationId xmlns:a16="http://schemas.microsoft.com/office/drawing/2014/main" id="{B6D864E3-DD08-2A43-9549-961AD0CE7FA7}"/>
              </a:ext>
            </a:extLst>
          </p:cNvPr>
          <p:cNvSpPr>
            <a:spLocks noGrp="1"/>
          </p:cNvSpPr>
          <p:nvPr>
            <p:ph type="title"/>
          </p:nvPr>
        </p:nvSpPr>
        <p:spPr>
          <a:xfrm>
            <a:off x="91008" y="269766"/>
            <a:ext cx="8153400" cy="1005840"/>
          </a:xfrm>
        </p:spPr>
        <p:txBody>
          <a:bodyPr/>
          <a:lstStyle/>
          <a:p>
            <a:r>
              <a:rPr lang="en-US" dirty="0"/>
              <a:t>Case Study and Exam Practice</a:t>
            </a:r>
          </a:p>
        </p:txBody>
      </p:sp>
      <p:sp>
        <p:nvSpPr>
          <p:cNvPr id="12" name="TextBox 11">
            <a:extLst>
              <a:ext uri="{FF2B5EF4-FFF2-40B4-BE49-F238E27FC236}">
                <a16:creationId xmlns:a16="http://schemas.microsoft.com/office/drawing/2014/main" id="{7AF2B31A-094F-E642-9930-51501B7B6242}"/>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Apply to demonstrate</a:t>
            </a:r>
          </a:p>
        </p:txBody>
      </p:sp>
      <p:sp>
        <p:nvSpPr>
          <p:cNvPr id="3" name="TextBox 2">
            <a:extLst>
              <a:ext uri="{FF2B5EF4-FFF2-40B4-BE49-F238E27FC236}">
                <a16:creationId xmlns:a16="http://schemas.microsoft.com/office/drawing/2014/main" id="{FE2A75F9-4830-8049-A1E2-AAB12AAC0188}"/>
              </a:ext>
            </a:extLst>
          </p:cNvPr>
          <p:cNvSpPr txBox="1"/>
          <p:nvPr/>
        </p:nvSpPr>
        <p:spPr>
          <a:xfrm>
            <a:off x="164655" y="1203598"/>
            <a:ext cx="3882204" cy="646331"/>
          </a:xfrm>
          <a:prstGeom prst="rect">
            <a:avLst/>
          </a:prstGeom>
          <a:solidFill>
            <a:schemeClr val="accent6">
              <a:lumMod val="20000"/>
              <a:lumOff val="80000"/>
            </a:schemeClr>
          </a:solidFill>
        </p:spPr>
        <p:txBody>
          <a:bodyPr wrap="square" rtlCol="0">
            <a:spAutoFit/>
          </a:bodyPr>
          <a:lstStyle/>
          <a:p>
            <a:r>
              <a:rPr lang="en-US" dirty="0"/>
              <a:t>Watch the </a:t>
            </a:r>
            <a:r>
              <a:rPr lang="en-US" dirty="0">
                <a:hlinkClick r:id="rId4"/>
              </a:rPr>
              <a:t>latest video</a:t>
            </a:r>
            <a:r>
              <a:rPr lang="en-US" dirty="0"/>
              <a:t> of the research from the RESIST team.</a:t>
            </a:r>
          </a:p>
        </p:txBody>
      </p:sp>
      <p:sp>
        <p:nvSpPr>
          <p:cNvPr id="13" name="TextBox 12">
            <a:extLst>
              <a:ext uri="{FF2B5EF4-FFF2-40B4-BE49-F238E27FC236}">
                <a16:creationId xmlns:a16="http://schemas.microsoft.com/office/drawing/2014/main" id="{ABA18E3C-6943-664A-B447-DFF596C20EE5}"/>
              </a:ext>
            </a:extLst>
          </p:cNvPr>
          <p:cNvSpPr txBox="1"/>
          <p:nvPr/>
        </p:nvSpPr>
        <p:spPr>
          <a:xfrm>
            <a:off x="164655" y="3721435"/>
            <a:ext cx="3882203" cy="369332"/>
          </a:xfrm>
          <a:prstGeom prst="rect">
            <a:avLst/>
          </a:prstGeom>
          <a:solidFill>
            <a:schemeClr val="accent3">
              <a:lumMod val="20000"/>
              <a:lumOff val="80000"/>
            </a:schemeClr>
          </a:solidFill>
        </p:spPr>
        <p:txBody>
          <a:bodyPr wrap="square" rtlCol="0">
            <a:spAutoFit/>
          </a:bodyPr>
          <a:lstStyle/>
          <a:p>
            <a:r>
              <a:rPr lang="en-US" dirty="0"/>
              <a:t>Use the transcript from the video to help.</a:t>
            </a:r>
          </a:p>
        </p:txBody>
      </p:sp>
    </p:spTree>
    <p:extLst>
      <p:ext uri="{BB962C8B-B14F-4D97-AF65-F5344CB8AC3E}">
        <p14:creationId xmlns:p14="http://schemas.microsoft.com/office/powerpoint/2010/main" val="35788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envelope, stationary&#10;&#10;Description automatically generated">
            <a:extLst>
              <a:ext uri="{FF2B5EF4-FFF2-40B4-BE49-F238E27FC236}">
                <a16:creationId xmlns:a16="http://schemas.microsoft.com/office/drawing/2014/main" id="{D5BF9C73-F21B-A24D-A967-560ED5C439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995621">
            <a:off x="69280" y="761030"/>
            <a:ext cx="4028977" cy="4035021"/>
          </a:xfrm>
          <a:prstGeom prst="rect">
            <a:avLst/>
          </a:prstGeom>
        </p:spPr>
      </p:pic>
      <p:sp>
        <p:nvSpPr>
          <p:cNvPr id="5" name="TextBox 4">
            <a:extLst>
              <a:ext uri="{FF2B5EF4-FFF2-40B4-BE49-F238E27FC236}">
                <a16:creationId xmlns:a16="http://schemas.microsoft.com/office/drawing/2014/main" id="{AF9F950B-D5AA-B747-B2D6-84ABE00D53F8}"/>
              </a:ext>
            </a:extLst>
          </p:cNvPr>
          <p:cNvSpPr txBox="1"/>
          <p:nvPr/>
        </p:nvSpPr>
        <p:spPr>
          <a:xfrm rot="21303392">
            <a:off x="456408" y="924149"/>
            <a:ext cx="3322366" cy="3477875"/>
          </a:xfrm>
          <a:prstGeom prst="rect">
            <a:avLst/>
          </a:prstGeom>
          <a:noFill/>
        </p:spPr>
        <p:txBody>
          <a:bodyPr wrap="square" rtlCol="0">
            <a:spAutoFit/>
          </a:bodyPr>
          <a:lstStyle/>
          <a:p>
            <a:r>
              <a:rPr lang="en-US" sz="2000" b="1" dirty="0"/>
              <a:t>Do it now!</a:t>
            </a:r>
          </a:p>
          <a:p>
            <a:r>
              <a:rPr lang="en-US" sz="2000" dirty="0"/>
              <a:t>1. What is a coast?</a:t>
            </a:r>
          </a:p>
          <a:p>
            <a:r>
              <a:rPr lang="en-US" sz="2000" dirty="0"/>
              <a:t>2. Name the 2 main types of coast and give an example of each?</a:t>
            </a:r>
          </a:p>
          <a:p>
            <a:r>
              <a:rPr lang="en-US" sz="2000" dirty="0"/>
              <a:t>3. How are coasts changing and why? </a:t>
            </a:r>
          </a:p>
          <a:p>
            <a:endParaRPr lang="en-US" sz="2000" dirty="0"/>
          </a:p>
          <a:p>
            <a:r>
              <a:rPr lang="en-US" sz="2000" dirty="0">
                <a:solidFill>
                  <a:srgbClr val="7030A0"/>
                </a:solidFill>
              </a:rPr>
              <a:t>Extension: why would it be important to manage and study coastal formations?</a:t>
            </a:r>
          </a:p>
        </p:txBody>
      </p:sp>
      <p:sp>
        <p:nvSpPr>
          <p:cNvPr id="2" name="Title 1">
            <a:extLst>
              <a:ext uri="{FF2B5EF4-FFF2-40B4-BE49-F238E27FC236}">
                <a16:creationId xmlns:a16="http://schemas.microsoft.com/office/drawing/2014/main" id="{92B9C97A-BD86-DB49-A30E-417E7EA93641}"/>
              </a:ext>
            </a:extLst>
          </p:cNvPr>
          <p:cNvSpPr>
            <a:spLocks noGrp="1"/>
          </p:cNvSpPr>
          <p:nvPr>
            <p:ph type="title"/>
          </p:nvPr>
        </p:nvSpPr>
        <p:spPr>
          <a:xfrm>
            <a:off x="0" y="267494"/>
            <a:ext cx="8532440" cy="1005840"/>
          </a:xfrm>
        </p:spPr>
        <p:txBody>
          <a:bodyPr/>
          <a:lstStyle/>
          <a:p>
            <a:pPr algn="ctr"/>
            <a:r>
              <a:rPr lang="en-US" sz="4000" dirty="0"/>
              <a:t> The RESIST Project and Salt Marshes</a:t>
            </a:r>
          </a:p>
        </p:txBody>
      </p:sp>
      <p:pic>
        <p:nvPicPr>
          <p:cNvPr id="10" name="Picture 9" descr="A view of a body of water&#10;&#10;Description automatically generated">
            <a:extLst>
              <a:ext uri="{FF2B5EF4-FFF2-40B4-BE49-F238E27FC236}">
                <a16:creationId xmlns:a16="http://schemas.microsoft.com/office/drawing/2014/main" id="{504ADC39-5853-194D-9CBC-9667140CC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2584" y="931887"/>
            <a:ext cx="4672609" cy="3674012"/>
          </a:xfrm>
          <a:prstGeom prst="rect">
            <a:avLst/>
          </a:prstGeom>
        </p:spPr>
      </p:pic>
      <p:sp>
        <p:nvSpPr>
          <p:cNvPr id="8" name="TextBox 7">
            <a:extLst>
              <a:ext uri="{FF2B5EF4-FFF2-40B4-BE49-F238E27FC236}">
                <a16:creationId xmlns:a16="http://schemas.microsoft.com/office/drawing/2014/main" id="{BA332911-CC0B-EB43-A97E-9D05774C4BDC}"/>
              </a:ext>
            </a:extLst>
          </p:cNvPr>
          <p:cNvSpPr txBox="1"/>
          <p:nvPr/>
        </p:nvSpPr>
        <p:spPr>
          <a:xfrm>
            <a:off x="23344" y="4731990"/>
            <a:ext cx="2244400" cy="338554"/>
          </a:xfrm>
          <a:prstGeom prst="rect">
            <a:avLst/>
          </a:prstGeom>
          <a:solidFill>
            <a:schemeClr val="accent2"/>
          </a:solidFill>
        </p:spPr>
        <p:txBody>
          <a:bodyPr wrap="square" rtlCol="0">
            <a:spAutoFit/>
          </a:bodyPr>
          <a:lstStyle/>
          <a:p>
            <a:r>
              <a:rPr lang="en-US" sz="1600" dirty="0">
                <a:solidFill>
                  <a:schemeClr val="bg1"/>
                </a:solidFill>
              </a:rPr>
              <a:t>Prepare for learning</a:t>
            </a:r>
          </a:p>
        </p:txBody>
      </p:sp>
      <p:sp>
        <p:nvSpPr>
          <p:cNvPr id="3" name="TextBox 2">
            <a:extLst>
              <a:ext uri="{FF2B5EF4-FFF2-40B4-BE49-F238E27FC236}">
                <a16:creationId xmlns:a16="http://schemas.microsoft.com/office/drawing/2014/main" id="{9975E383-993C-BF41-AD38-B4D8FB93B67C}"/>
              </a:ext>
            </a:extLst>
          </p:cNvPr>
          <p:cNvSpPr txBox="1"/>
          <p:nvPr/>
        </p:nvSpPr>
        <p:spPr>
          <a:xfrm>
            <a:off x="5796136" y="4326364"/>
            <a:ext cx="3240360" cy="261610"/>
          </a:xfrm>
          <a:prstGeom prst="rect">
            <a:avLst/>
          </a:prstGeom>
          <a:noFill/>
        </p:spPr>
        <p:txBody>
          <a:bodyPr wrap="square" rtlCol="0">
            <a:spAutoFit/>
          </a:bodyPr>
          <a:lstStyle/>
          <a:p>
            <a:r>
              <a:rPr lang="en-US" sz="1100" dirty="0">
                <a:solidFill>
                  <a:schemeClr val="bg1"/>
                </a:solidFill>
              </a:rPr>
              <a:t>Aerial image of </a:t>
            </a:r>
            <a:r>
              <a:rPr lang="en-US" sz="1100" dirty="0" err="1">
                <a:solidFill>
                  <a:schemeClr val="bg1"/>
                </a:solidFill>
              </a:rPr>
              <a:t>Scolt</a:t>
            </a:r>
            <a:r>
              <a:rPr lang="en-US" sz="1100" dirty="0">
                <a:solidFill>
                  <a:schemeClr val="bg1"/>
                </a:solidFill>
              </a:rPr>
              <a:t> Head Island Norfolk: G. Fuller</a:t>
            </a:r>
          </a:p>
        </p:txBody>
      </p:sp>
      <p:sp>
        <p:nvSpPr>
          <p:cNvPr id="6" name="Rectangle 5">
            <a:extLst>
              <a:ext uri="{FF2B5EF4-FFF2-40B4-BE49-F238E27FC236}">
                <a16:creationId xmlns:a16="http://schemas.microsoft.com/office/drawing/2014/main" id="{2CB33ED2-36EA-BA4E-8177-718E5489C0EB}"/>
              </a:ext>
            </a:extLst>
          </p:cNvPr>
          <p:cNvSpPr/>
          <p:nvPr/>
        </p:nvSpPr>
        <p:spPr>
          <a:xfrm>
            <a:off x="2411760" y="4731990"/>
            <a:ext cx="360040"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72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76F8-9A88-4343-AF41-E03027F5F32A}"/>
              </a:ext>
            </a:extLst>
          </p:cNvPr>
          <p:cNvSpPr>
            <a:spLocks noGrp="1"/>
          </p:cNvSpPr>
          <p:nvPr>
            <p:ph type="title"/>
          </p:nvPr>
        </p:nvSpPr>
        <p:spPr>
          <a:xfrm>
            <a:off x="107504" y="460663"/>
            <a:ext cx="8153400" cy="1005840"/>
          </a:xfrm>
        </p:spPr>
        <p:txBody>
          <a:bodyPr/>
          <a:lstStyle/>
          <a:p>
            <a:r>
              <a:rPr lang="en-US" dirty="0"/>
              <a:t>Exit ticket</a:t>
            </a:r>
          </a:p>
        </p:txBody>
      </p:sp>
      <p:sp>
        <p:nvSpPr>
          <p:cNvPr id="3" name="TextBox 2">
            <a:extLst>
              <a:ext uri="{FF2B5EF4-FFF2-40B4-BE49-F238E27FC236}">
                <a16:creationId xmlns:a16="http://schemas.microsoft.com/office/drawing/2014/main" id="{E6944B06-A3B3-4A48-8E9C-BB68E0F5B627}"/>
              </a:ext>
            </a:extLst>
          </p:cNvPr>
          <p:cNvSpPr txBox="1"/>
          <p:nvPr/>
        </p:nvSpPr>
        <p:spPr>
          <a:xfrm>
            <a:off x="899286" y="1275606"/>
            <a:ext cx="7605092" cy="3046988"/>
          </a:xfrm>
          <a:prstGeom prst="rect">
            <a:avLst/>
          </a:prstGeom>
          <a:solidFill>
            <a:schemeClr val="accent5">
              <a:lumMod val="20000"/>
              <a:lumOff val="80000"/>
            </a:schemeClr>
          </a:solidFill>
        </p:spPr>
        <p:txBody>
          <a:bodyPr wrap="square" rtlCol="0">
            <a:spAutoFit/>
          </a:bodyPr>
          <a:lstStyle/>
          <a:p>
            <a:pPr marL="342900" indent="-342900">
              <a:buAutoNum type="arabicPeriod"/>
            </a:pPr>
            <a:r>
              <a:rPr lang="en-US" sz="2400" dirty="0"/>
              <a:t>Coastal marsh land is a type of …………. coast formation</a:t>
            </a:r>
          </a:p>
          <a:p>
            <a:pPr marL="342900" indent="-342900">
              <a:buAutoNum type="arabicPeriod"/>
            </a:pPr>
            <a:r>
              <a:rPr lang="en-US" sz="2400" dirty="0"/>
              <a:t>Salt marshes trap and bury which element; that can lead to global warming?</a:t>
            </a:r>
          </a:p>
          <a:p>
            <a:pPr marL="342900" indent="-342900">
              <a:buAutoNum type="arabicPeriod"/>
            </a:pPr>
            <a:r>
              <a:rPr lang="en-US" sz="2400" dirty="0"/>
              <a:t>What is one reason coastal marshes are difficult to study?</a:t>
            </a:r>
          </a:p>
          <a:p>
            <a:pPr marL="342900" indent="-342900">
              <a:buAutoNum type="arabicPeriod"/>
            </a:pPr>
            <a:r>
              <a:rPr lang="en-US" sz="2400" dirty="0"/>
              <a:t>How did the RESIST team study the changes to marshes?</a:t>
            </a:r>
          </a:p>
          <a:p>
            <a:pPr marL="342900" indent="-342900">
              <a:buAutoNum type="arabicPeriod"/>
            </a:pPr>
            <a:r>
              <a:rPr lang="en-US" sz="2400" dirty="0"/>
              <a:t>Name one primary data collection method and one secondary source</a:t>
            </a:r>
          </a:p>
        </p:txBody>
      </p:sp>
      <p:sp>
        <p:nvSpPr>
          <p:cNvPr id="5" name="TextBox 4">
            <a:extLst>
              <a:ext uri="{FF2B5EF4-FFF2-40B4-BE49-F238E27FC236}">
                <a16:creationId xmlns:a16="http://schemas.microsoft.com/office/drawing/2014/main" id="{6A58F0E6-B9AA-2F47-84AE-942740195FA5}"/>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Review</a:t>
            </a:r>
          </a:p>
        </p:txBody>
      </p:sp>
    </p:spTree>
    <p:extLst>
      <p:ext uri="{BB962C8B-B14F-4D97-AF65-F5344CB8AC3E}">
        <p14:creationId xmlns:p14="http://schemas.microsoft.com/office/powerpoint/2010/main" val="103335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E372-905C-A044-A3C8-DF5CD5EB4571}"/>
              </a:ext>
            </a:extLst>
          </p:cNvPr>
          <p:cNvSpPr>
            <a:spLocks noGrp="1"/>
          </p:cNvSpPr>
          <p:nvPr>
            <p:ph type="title"/>
          </p:nvPr>
        </p:nvSpPr>
        <p:spPr>
          <a:xfrm>
            <a:off x="109178" y="235507"/>
            <a:ext cx="8153400" cy="1005840"/>
          </a:xfrm>
        </p:spPr>
        <p:txBody>
          <a:bodyPr/>
          <a:lstStyle/>
          <a:p>
            <a:r>
              <a:rPr lang="en-US" dirty="0"/>
              <a:t>Learning outcomes</a:t>
            </a:r>
          </a:p>
        </p:txBody>
      </p:sp>
      <p:sp>
        <p:nvSpPr>
          <p:cNvPr id="4" name="TextBox 3">
            <a:extLst>
              <a:ext uri="{FF2B5EF4-FFF2-40B4-BE49-F238E27FC236}">
                <a16:creationId xmlns:a16="http://schemas.microsoft.com/office/drawing/2014/main" id="{B83EBC58-5F40-BC42-A970-C9D57EDFA815}"/>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Agree learning outcomes</a:t>
            </a:r>
          </a:p>
        </p:txBody>
      </p:sp>
      <p:sp>
        <p:nvSpPr>
          <p:cNvPr id="5" name="TextBox 4">
            <a:extLst>
              <a:ext uri="{FF2B5EF4-FFF2-40B4-BE49-F238E27FC236}">
                <a16:creationId xmlns:a16="http://schemas.microsoft.com/office/drawing/2014/main" id="{F3D2F157-72B3-034C-8B4B-FC0653D154CE}"/>
              </a:ext>
            </a:extLst>
          </p:cNvPr>
          <p:cNvSpPr txBox="1"/>
          <p:nvPr/>
        </p:nvSpPr>
        <p:spPr>
          <a:xfrm>
            <a:off x="915802" y="987574"/>
            <a:ext cx="7346776" cy="2862322"/>
          </a:xfrm>
          <a:prstGeom prst="rect">
            <a:avLst/>
          </a:prstGeom>
          <a:solidFill>
            <a:schemeClr val="bg2">
              <a:lumMod val="90000"/>
            </a:schemeClr>
          </a:solidFill>
        </p:spPr>
        <p:txBody>
          <a:bodyPr wrap="square" rtlCol="0">
            <a:spAutoFit/>
          </a:bodyPr>
          <a:lstStyle/>
          <a:p>
            <a:pPr marL="342900" indent="-342900">
              <a:buAutoNum type="arabicPeriod"/>
            </a:pPr>
            <a:r>
              <a:rPr lang="en-US" sz="2000" dirty="0"/>
              <a:t>Understand how coastal landscapes are influenced by geology interacting with physical processes: to form salt marshes/marshland with examples of these in the U.K</a:t>
            </a:r>
          </a:p>
          <a:p>
            <a:pPr marL="342900" indent="-342900">
              <a:buAutoNum type="arabicPeriod"/>
            </a:pPr>
            <a:r>
              <a:rPr lang="en-US" sz="2000" dirty="0"/>
              <a:t>Understand how humans, weather and climate change are altering these environments</a:t>
            </a:r>
          </a:p>
          <a:p>
            <a:pPr marL="342900" indent="-342900">
              <a:buAutoNum type="arabicPeriod"/>
            </a:pPr>
            <a:r>
              <a:rPr lang="en-US" sz="2000" dirty="0"/>
              <a:t>Understand how elements of the marshland ecosystem are dependent on each other</a:t>
            </a:r>
          </a:p>
          <a:p>
            <a:pPr marL="342900" indent="-342900">
              <a:buAutoNum type="arabicPeriod"/>
            </a:pPr>
            <a:r>
              <a:rPr lang="en-US" sz="2000" dirty="0"/>
              <a:t>Discuss how fieldwork can help us to explore, understand and influence changes to coastal environments</a:t>
            </a:r>
          </a:p>
        </p:txBody>
      </p:sp>
      <p:sp>
        <p:nvSpPr>
          <p:cNvPr id="6" name="TextBox 5">
            <a:extLst>
              <a:ext uri="{FF2B5EF4-FFF2-40B4-BE49-F238E27FC236}">
                <a16:creationId xmlns:a16="http://schemas.microsoft.com/office/drawing/2014/main" id="{32F52478-18FB-4A05-8FB3-51D7E7AD2738}"/>
              </a:ext>
            </a:extLst>
          </p:cNvPr>
          <p:cNvSpPr txBox="1"/>
          <p:nvPr/>
        </p:nvSpPr>
        <p:spPr>
          <a:xfrm>
            <a:off x="915802" y="3961393"/>
            <a:ext cx="7312396" cy="646331"/>
          </a:xfrm>
          <a:prstGeom prst="rect">
            <a:avLst/>
          </a:prstGeom>
          <a:solidFill>
            <a:srgbClr val="7030A0"/>
          </a:solidFill>
        </p:spPr>
        <p:txBody>
          <a:bodyPr wrap="square" rtlCol="0">
            <a:spAutoFit/>
          </a:bodyPr>
          <a:lstStyle/>
          <a:p>
            <a:pPr marL="342900" indent="-342900">
              <a:buFont typeface="+mj-lt"/>
              <a:buAutoNum type="arabicPeriod" startAt="5"/>
            </a:pPr>
            <a:r>
              <a:rPr lang="en-IE" dirty="0">
                <a:solidFill>
                  <a:schemeClr val="bg1"/>
                </a:solidFill>
              </a:rPr>
              <a:t>Understand how physical processes work together with biological processes to produce and maintain coastal land forms </a:t>
            </a:r>
          </a:p>
        </p:txBody>
      </p:sp>
    </p:spTree>
    <p:extLst>
      <p:ext uri="{BB962C8B-B14F-4D97-AF65-F5344CB8AC3E}">
        <p14:creationId xmlns:p14="http://schemas.microsoft.com/office/powerpoint/2010/main" val="40854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F8526F-1E22-6C42-BB70-E9ABF2AC3754}"/>
              </a:ext>
            </a:extLst>
          </p:cNvPr>
          <p:cNvSpPr txBox="1"/>
          <p:nvPr/>
        </p:nvSpPr>
        <p:spPr>
          <a:xfrm>
            <a:off x="35496" y="351696"/>
            <a:ext cx="7176159" cy="707886"/>
          </a:xfrm>
          <a:prstGeom prst="rect">
            <a:avLst/>
          </a:prstGeom>
          <a:noFill/>
        </p:spPr>
        <p:txBody>
          <a:bodyPr wrap="square" rtlCol="0">
            <a:spAutoFit/>
          </a:bodyPr>
          <a:lstStyle/>
          <a:p>
            <a:r>
              <a:rPr lang="en-US" sz="2000" dirty="0"/>
              <a:t>Look at the diagram below and copy the information in the red box.</a:t>
            </a:r>
          </a:p>
          <a:p>
            <a:endParaRPr lang="en-US" sz="2000" dirty="0"/>
          </a:p>
        </p:txBody>
      </p:sp>
      <p:sp>
        <p:nvSpPr>
          <p:cNvPr id="6" name="Rectangle 5">
            <a:extLst>
              <a:ext uri="{FF2B5EF4-FFF2-40B4-BE49-F238E27FC236}">
                <a16:creationId xmlns:a16="http://schemas.microsoft.com/office/drawing/2014/main" id="{B182ACBE-8DDA-8A4E-9768-82C01E4EE47A}"/>
              </a:ext>
            </a:extLst>
          </p:cNvPr>
          <p:cNvSpPr/>
          <p:nvPr/>
        </p:nvSpPr>
        <p:spPr>
          <a:xfrm>
            <a:off x="6048490" y="775888"/>
            <a:ext cx="3045645" cy="2308324"/>
          </a:xfrm>
          <a:prstGeom prst="rect">
            <a:avLst/>
          </a:prstGeom>
          <a:ln w="15875">
            <a:solidFill>
              <a:srgbClr val="FF0000"/>
            </a:solidFill>
          </a:ln>
        </p:spPr>
        <p:txBody>
          <a:bodyPr wrap="square">
            <a:spAutoFit/>
          </a:bodyPr>
          <a:lstStyle/>
          <a:p>
            <a:r>
              <a:rPr lang="en-US" dirty="0"/>
              <a:t>A spit is a type of depositional landform which forms when there is a change in the shape of the landscape or there is a river mouth. This leads to a</a:t>
            </a:r>
            <a:r>
              <a:rPr lang="en-GB" dirty="0"/>
              <a:t>n extended stretch of sand or shingle jutting out into the sea from the land. </a:t>
            </a:r>
            <a:endParaRPr lang="en-US" dirty="0"/>
          </a:p>
        </p:txBody>
      </p:sp>
      <p:sp>
        <p:nvSpPr>
          <p:cNvPr id="7" name="TextBox 6">
            <a:extLst>
              <a:ext uri="{FF2B5EF4-FFF2-40B4-BE49-F238E27FC236}">
                <a16:creationId xmlns:a16="http://schemas.microsoft.com/office/drawing/2014/main" id="{A54BD2AF-7ED5-894E-8A03-4BB68E9D9846}"/>
              </a:ext>
            </a:extLst>
          </p:cNvPr>
          <p:cNvSpPr txBox="1"/>
          <p:nvPr/>
        </p:nvSpPr>
        <p:spPr>
          <a:xfrm>
            <a:off x="6053678" y="3179827"/>
            <a:ext cx="3035268" cy="923330"/>
          </a:xfrm>
          <a:prstGeom prst="rect">
            <a:avLst/>
          </a:prstGeom>
          <a:solidFill>
            <a:schemeClr val="accent1">
              <a:lumMod val="20000"/>
              <a:lumOff val="80000"/>
            </a:schemeClr>
          </a:solidFill>
        </p:spPr>
        <p:txBody>
          <a:bodyPr wrap="square" rtlCol="0">
            <a:spAutoFit/>
          </a:bodyPr>
          <a:lstStyle/>
          <a:p>
            <a:r>
              <a:rPr lang="en-US" dirty="0"/>
              <a:t>Sketch out the diagram, and make notes as your teacher explains the process</a:t>
            </a:r>
          </a:p>
        </p:txBody>
      </p:sp>
      <p:sp>
        <p:nvSpPr>
          <p:cNvPr id="8" name="TextBox 7">
            <a:extLst>
              <a:ext uri="{FF2B5EF4-FFF2-40B4-BE49-F238E27FC236}">
                <a16:creationId xmlns:a16="http://schemas.microsoft.com/office/drawing/2014/main" id="{B229070F-EB43-5346-A03B-22348AA59045}"/>
              </a:ext>
            </a:extLst>
          </p:cNvPr>
          <p:cNvSpPr txBox="1"/>
          <p:nvPr/>
        </p:nvSpPr>
        <p:spPr>
          <a:xfrm>
            <a:off x="2747408" y="3979093"/>
            <a:ext cx="3214216" cy="646331"/>
          </a:xfrm>
          <a:prstGeom prst="rect">
            <a:avLst/>
          </a:prstGeom>
          <a:solidFill>
            <a:srgbClr val="7030A0"/>
          </a:solidFill>
        </p:spPr>
        <p:txBody>
          <a:bodyPr wrap="square" rtlCol="0">
            <a:spAutoFit/>
          </a:bodyPr>
          <a:lstStyle/>
          <a:p>
            <a:r>
              <a:rPr lang="en-US" dirty="0">
                <a:solidFill>
                  <a:schemeClr val="bg1"/>
                </a:solidFill>
              </a:rPr>
              <a:t>Extension: Can you explain how the salt marsh forms?</a:t>
            </a:r>
          </a:p>
        </p:txBody>
      </p:sp>
      <p:sp>
        <p:nvSpPr>
          <p:cNvPr id="10" name="TextBox 9">
            <a:extLst>
              <a:ext uri="{FF2B5EF4-FFF2-40B4-BE49-F238E27FC236}">
                <a16:creationId xmlns:a16="http://schemas.microsoft.com/office/drawing/2014/main" id="{CD861D4F-4984-6C4E-BACE-9183641C7623}"/>
              </a:ext>
            </a:extLst>
          </p:cNvPr>
          <p:cNvSpPr txBox="1"/>
          <p:nvPr/>
        </p:nvSpPr>
        <p:spPr>
          <a:xfrm>
            <a:off x="23344" y="4719221"/>
            <a:ext cx="2172391" cy="338554"/>
          </a:xfrm>
          <a:prstGeom prst="rect">
            <a:avLst/>
          </a:prstGeom>
          <a:noFill/>
        </p:spPr>
        <p:txBody>
          <a:bodyPr wrap="square" rtlCol="0">
            <a:spAutoFit/>
          </a:bodyPr>
          <a:lstStyle/>
          <a:p>
            <a:r>
              <a:rPr lang="en-US" sz="1600" dirty="0">
                <a:solidFill>
                  <a:schemeClr val="bg1"/>
                </a:solidFill>
              </a:rPr>
              <a:t>Present new information</a:t>
            </a:r>
          </a:p>
        </p:txBody>
      </p:sp>
      <p:pic>
        <p:nvPicPr>
          <p:cNvPr id="46" name="Picture 45" descr="A close up of a map&#10;&#10;Description automatically generated">
            <a:extLst>
              <a:ext uri="{FF2B5EF4-FFF2-40B4-BE49-F238E27FC236}">
                <a16:creationId xmlns:a16="http://schemas.microsoft.com/office/drawing/2014/main" id="{530CBF0A-C6AC-F14E-A995-CAD977E81A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892" y="775888"/>
            <a:ext cx="5847221" cy="3095588"/>
          </a:xfrm>
          <a:prstGeom prst="rect">
            <a:avLst/>
          </a:prstGeom>
        </p:spPr>
      </p:pic>
      <p:cxnSp>
        <p:nvCxnSpPr>
          <p:cNvPr id="47" name="Straight Arrow Connector 46">
            <a:extLst>
              <a:ext uri="{FF2B5EF4-FFF2-40B4-BE49-F238E27FC236}">
                <a16:creationId xmlns:a16="http://schemas.microsoft.com/office/drawing/2014/main" id="{903E83C1-EB53-D34E-AEB6-F1C8BABEC77D}"/>
              </a:ext>
            </a:extLst>
          </p:cNvPr>
          <p:cNvCxnSpPr>
            <a:cxnSpLocks/>
          </p:cNvCxnSpPr>
          <p:nvPr/>
        </p:nvCxnSpPr>
        <p:spPr>
          <a:xfrm>
            <a:off x="2699792" y="1563638"/>
            <a:ext cx="432048" cy="144016"/>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34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16C4-F3BC-2E4B-9879-B60AE6E316B9}"/>
              </a:ext>
            </a:extLst>
          </p:cNvPr>
          <p:cNvSpPr>
            <a:spLocks noGrp="1"/>
          </p:cNvSpPr>
          <p:nvPr>
            <p:ph type="title"/>
          </p:nvPr>
        </p:nvSpPr>
        <p:spPr>
          <a:xfrm>
            <a:off x="19000" y="195486"/>
            <a:ext cx="8153400" cy="1005840"/>
          </a:xfrm>
        </p:spPr>
        <p:txBody>
          <a:bodyPr/>
          <a:lstStyle/>
          <a:p>
            <a:r>
              <a:rPr lang="en-US" sz="3200" dirty="0"/>
              <a:t>Watch the </a:t>
            </a:r>
            <a:r>
              <a:rPr lang="en-US" sz="3200" dirty="0">
                <a:hlinkClick r:id="rId4"/>
              </a:rPr>
              <a:t>video</a:t>
            </a:r>
            <a:r>
              <a:rPr lang="en-US" sz="3200" dirty="0"/>
              <a:t> and answer the questions below</a:t>
            </a:r>
          </a:p>
        </p:txBody>
      </p:sp>
      <p:sp>
        <p:nvSpPr>
          <p:cNvPr id="3" name="TextBox 2">
            <a:extLst>
              <a:ext uri="{FF2B5EF4-FFF2-40B4-BE49-F238E27FC236}">
                <a16:creationId xmlns:a16="http://schemas.microsoft.com/office/drawing/2014/main" id="{91276458-B66D-A947-90DA-F86D801E67B3}"/>
              </a:ext>
            </a:extLst>
          </p:cNvPr>
          <p:cNvSpPr txBox="1"/>
          <p:nvPr/>
        </p:nvSpPr>
        <p:spPr>
          <a:xfrm>
            <a:off x="105186" y="699542"/>
            <a:ext cx="3746734" cy="3416320"/>
          </a:xfrm>
          <a:prstGeom prst="rect">
            <a:avLst/>
          </a:prstGeom>
          <a:noFill/>
        </p:spPr>
        <p:txBody>
          <a:bodyPr wrap="square" rtlCol="0">
            <a:spAutoFit/>
          </a:bodyPr>
          <a:lstStyle/>
          <a:p>
            <a:pPr marL="342900" indent="-342900">
              <a:buAutoNum type="arabicPeriod"/>
            </a:pPr>
            <a:r>
              <a:rPr lang="en-US" dirty="0"/>
              <a:t>What shapes our coastline?</a:t>
            </a:r>
          </a:p>
          <a:p>
            <a:pPr marL="342900" indent="-342900">
              <a:buAutoNum type="arabicPeriod"/>
            </a:pPr>
            <a:r>
              <a:rPr lang="en-US" dirty="0"/>
              <a:t>What accumulates close to the shore in salt marsh formation?</a:t>
            </a:r>
          </a:p>
          <a:p>
            <a:pPr marL="342900" indent="-342900">
              <a:buAutoNum type="arabicPeriod"/>
            </a:pPr>
            <a:r>
              <a:rPr lang="en-US" dirty="0"/>
              <a:t>Where are marshes likely to form?</a:t>
            </a:r>
          </a:p>
          <a:p>
            <a:pPr marL="342900" indent="-342900">
              <a:buAutoNum type="arabicPeriod"/>
            </a:pPr>
            <a:r>
              <a:rPr lang="en-US" dirty="0"/>
              <a:t>What are 3 useful things these coastal zones do?</a:t>
            </a:r>
          </a:p>
          <a:p>
            <a:pPr marL="342900" indent="-342900">
              <a:buAutoNum type="arabicPeriod"/>
            </a:pPr>
            <a:r>
              <a:rPr lang="en-US" dirty="0"/>
              <a:t>Why are coastal wetlands and salt marshes under threat?</a:t>
            </a:r>
          </a:p>
          <a:p>
            <a:pPr marL="342900" indent="-342900">
              <a:buFontTx/>
              <a:buAutoNum type="arabicPeriod"/>
            </a:pPr>
            <a:r>
              <a:rPr lang="en-US" dirty="0"/>
              <a:t>Why is this a problem for UK coastlines? </a:t>
            </a:r>
          </a:p>
          <a:p>
            <a:pPr marL="342900" indent="-342900">
              <a:buFontTx/>
              <a:buAutoNum type="arabicPeriod"/>
            </a:pPr>
            <a:r>
              <a:rPr lang="en-US" dirty="0"/>
              <a:t>What makes study of salt marshes difficult?</a:t>
            </a:r>
          </a:p>
        </p:txBody>
      </p:sp>
      <p:sp>
        <p:nvSpPr>
          <p:cNvPr id="4" name="TextBox 3">
            <a:extLst>
              <a:ext uri="{FF2B5EF4-FFF2-40B4-BE49-F238E27FC236}">
                <a16:creationId xmlns:a16="http://schemas.microsoft.com/office/drawing/2014/main" id="{ACF78344-99C1-1A49-BBD5-6D68663ACC2B}"/>
              </a:ext>
            </a:extLst>
          </p:cNvPr>
          <p:cNvSpPr txBox="1"/>
          <p:nvPr/>
        </p:nvSpPr>
        <p:spPr>
          <a:xfrm>
            <a:off x="23344" y="4049920"/>
            <a:ext cx="9015470" cy="646331"/>
          </a:xfrm>
          <a:prstGeom prst="rect">
            <a:avLst/>
          </a:prstGeom>
          <a:solidFill>
            <a:srgbClr val="7030A0"/>
          </a:solidFill>
        </p:spPr>
        <p:txBody>
          <a:bodyPr wrap="square" rtlCol="0">
            <a:spAutoFit/>
          </a:bodyPr>
          <a:lstStyle/>
          <a:p>
            <a:r>
              <a:rPr lang="en-US" dirty="0">
                <a:solidFill>
                  <a:schemeClr val="bg1"/>
                </a:solidFill>
              </a:rPr>
              <a:t>Extension: What links can you make between human activity and changing coastlines? Why is this a problem for biodiversity?</a:t>
            </a:r>
          </a:p>
        </p:txBody>
      </p:sp>
      <p:pic>
        <p:nvPicPr>
          <p:cNvPr id="5" name="Online Media 4" descr="Determining the resistance of coastal salt marshes to extreme storms">
            <a:hlinkClick r:id="" action="ppaction://media"/>
            <a:extLst>
              <a:ext uri="{FF2B5EF4-FFF2-40B4-BE49-F238E27FC236}">
                <a16:creationId xmlns:a16="http://schemas.microsoft.com/office/drawing/2014/main" id="{35B2E7E0-243C-BE48-99BA-ED804D19B14E}"/>
              </a:ext>
            </a:extLst>
          </p:cNvPr>
          <p:cNvPicPr>
            <a:picLocks noRot="1" noChangeAspect="1"/>
          </p:cNvPicPr>
          <p:nvPr>
            <a:videoFile r:link="rId1"/>
          </p:nvPr>
        </p:nvPicPr>
        <p:blipFill>
          <a:blip r:embed="rId5"/>
          <a:stretch>
            <a:fillRect/>
          </a:stretch>
        </p:blipFill>
        <p:spPr>
          <a:xfrm>
            <a:off x="3885347" y="970979"/>
            <a:ext cx="5108348" cy="2873446"/>
          </a:xfrm>
          <a:prstGeom prst="rect">
            <a:avLst/>
          </a:prstGeom>
        </p:spPr>
      </p:pic>
      <p:sp>
        <p:nvSpPr>
          <p:cNvPr id="7" name="TextBox 6">
            <a:extLst>
              <a:ext uri="{FF2B5EF4-FFF2-40B4-BE49-F238E27FC236}">
                <a16:creationId xmlns:a16="http://schemas.microsoft.com/office/drawing/2014/main" id="{A888D5DB-791C-0347-8E1E-4530BDA33F5D}"/>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Construct meaning</a:t>
            </a:r>
          </a:p>
        </p:txBody>
      </p:sp>
    </p:spTree>
    <p:extLst>
      <p:ext uri="{BB962C8B-B14F-4D97-AF65-F5344CB8AC3E}">
        <p14:creationId xmlns:p14="http://schemas.microsoft.com/office/powerpoint/2010/main" val="82496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AF6E-FBA8-4546-B753-C0140C48879B}"/>
              </a:ext>
            </a:extLst>
          </p:cNvPr>
          <p:cNvSpPr>
            <a:spLocks noGrp="1"/>
          </p:cNvSpPr>
          <p:nvPr>
            <p:ph type="title"/>
          </p:nvPr>
        </p:nvSpPr>
        <p:spPr>
          <a:xfrm>
            <a:off x="107504" y="267494"/>
            <a:ext cx="8153400" cy="1005840"/>
          </a:xfrm>
        </p:spPr>
        <p:txBody>
          <a:bodyPr/>
          <a:lstStyle/>
          <a:p>
            <a:r>
              <a:rPr lang="en-US" dirty="0"/>
              <a:t>Salt Marshes</a:t>
            </a:r>
          </a:p>
        </p:txBody>
      </p:sp>
      <p:sp>
        <p:nvSpPr>
          <p:cNvPr id="4" name="TextBox 3">
            <a:extLst>
              <a:ext uri="{FF2B5EF4-FFF2-40B4-BE49-F238E27FC236}">
                <a16:creationId xmlns:a16="http://schemas.microsoft.com/office/drawing/2014/main" id="{C03072F9-0E78-7248-BEC3-04C80A95A557}"/>
              </a:ext>
            </a:extLst>
          </p:cNvPr>
          <p:cNvSpPr txBox="1"/>
          <p:nvPr/>
        </p:nvSpPr>
        <p:spPr>
          <a:xfrm>
            <a:off x="86343" y="980798"/>
            <a:ext cx="5039474" cy="2031325"/>
          </a:xfrm>
          <a:prstGeom prst="rect">
            <a:avLst/>
          </a:prstGeom>
          <a:noFill/>
          <a:ln w="19050">
            <a:solidFill>
              <a:srgbClr val="FF0000"/>
            </a:solidFill>
          </a:ln>
        </p:spPr>
        <p:txBody>
          <a:bodyPr wrap="square" rtlCol="0">
            <a:spAutoFit/>
          </a:bodyPr>
          <a:lstStyle/>
          <a:p>
            <a:r>
              <a:rPr lang="en-US" dirty="0"/>
              <a:t>Salt marshes are formed on low-lying coastal areas as a result of deposition. These dynamic coastal ecosystems flood periodically with the tide and as more deposition occurs, their surface gains height. Most of the time, salt marshes represent low wave energy tidal environments which become areas of high biodiversity: animal and plant life.</a:t>
            </a:r>
          </a:p>
        </p:txBody>
      </p:sp>
      <p:pic>
        <p:nvPicPr>
          <p:cNvPr id="6" name="Picture 5" descr="A picture containing map, sign, sitting, street&#10;&#10;Description automatically generated">
            <a:extLst>
              <a:ext uri="{FF2B5EF4-FFF2-40B4-BE49-F238E27FC236}">
                <a16:creationId xmlns:a16="http://schemas.microsoft.com/office/drawing/2014/main" id="{BD2553A5-577B-534E-8A52-386841E69E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2189" y="770414"/>
            <a:ext cx="3795468" cy="3888432"/>
          </a:xfrm>
          <a:prstGeom prst="rect">
            <a:avLst/>
          </a:prstGeom>
        </p:spPr>
      </p:pic>
      <p:sp>
        <p:nvSpPr>
          <p:cNvPr id="7" name="TextBox 6">
            <a:extLst>
              <a:ext uri="{FF2B5EF4-FFF2-40B4-BE49-F238E27FC236}">
                <a16:creationId xmlns:a16="http://schemas.microsoft.com/office/drawing/2014/main" id="{3A9F3E8D-A8AD-3F49-8441-F6D0B4899D19}"/>
              </a:ext>
            </a:extLst>
          </p:cNvPr>
          <p:cNvSpPr txBox="1"/>
          <p:nvPr/>
        </p:nvSpPr>
        <p:spPr>
          <a:xfrm>
            <a:off x="6877806" y="4421051"/>
            <a:ext cx="2766195" cy="246221"/>
          </a:xfrm>
          <a:prstGeom prst="rect">
            <a:avLst/>
          </a:prstGeom>
          <a:noFill/>
        </p:spPr>
        <p:txBody>
          <a:bodyPr wrap="square" rtlCol="0">
            <a:spAutoFit/>
          </a:bodyPr>
          <a:lstStyle/>
          <a:p>
            <a:r>
              <a:rPr lang="en-GB" sz="1000" dirty="0">
                <a:solidFill>
                  <a:schemeClr val="bg1"/>
                </a:solidFill>
                <a:hlinkClick r:id="rId4">
                  <a:extLst>
                    <a:ext uri="{A12FA001-AC4F-418D-AE19-62706E023703}">
                      <ahyp:hlinkClr xmlns:ahyp="http://schemas.microsoft.com/office/drawing/2018/hyperlinkcolor" val="tx"/>
                    </a:ext>
                  </a:extLst>
                </a:hlinkClick>
              </a:rPr>
              <a:t>Image: https://www.saltmarshapp.com/</a:t>
            </a:r>
            <a:endParaRPr lang="en-US" sz="1000" dirty="0">
              <a:solidFill>
                <a:schemeClr val="bg1"/>
              </a:solidFill>
            </a:endParaRPr>
          </a:p>
        </p:txBody>
      </p:sp>
      <p:sp>
        <p:nvSpPr>
          <p:cNvPr id="8" name="TextBox 7">
            <a:extLst>
              <a:ext uri="{FF2B5EF4-FFF2-40B4-BE49-F238E27FC236}">
                <a16:creationId xmlns:a16="http://schemas.microsoft.com/office/drawing/2014/main" id="{79F748EB-1586-8644-8687-046AF258FD0E}"/>
              </a:ext>
            </a:extLst>
          </p:cNvPr>
          <p:cNvSpPr txBox="1"/>
          <p:nvPr/>
        </p:nvSpPr>
        <p:spPr>
          <a:xfrm>
            <a:off x="86343" y="3147039"/>
            <a:ext cx="3903376" cy="1477328"/>
          </a:xfrm>
          <a:prstGeom prst="rect">
            <a:avLst/>
          </a:prstGeom>
          <a:solidFill>
            <a:schemeClr val="accent2">
              <a:lumMod val="20000"/>
              <a:lumOff val="80000"/>
            </a:schemeClr>
          </a:solidFill>
        </p:spPr>
        <p:txBody>
          <a:bodyPr wrap="square" rtlCol="0">
            <a:spAutoFit/>
          </a:bodyPr>
          <a:lstStyle/>
          <a:p>
            <a:r>
              <a:rPr lang="en-US" dirty="0"/>
              <a:t>The image opposite is taken from an app collecting information on salt marshes in the UK. What changes to our coasts mean is it important to monitor salt marshes? Why are they occurring?</a:t>
            </a:r>
          </a:p>
        </p:txBody>
      </p:sp>
      <p:sp>
        <p:nvSpPr>
          <p:cNvPr id="9" name="TextBox 8">
            <a:extLst>
              <a:ext uri="{FF2B5EF4-FFF2-40B4-BE49-F238E27FC236}">
                <a16:creationId xmlns:a16="http://schemas.microsoft.com/office/drawing/2014/main" id="{83E18C0D-78B7-D349-8E10-3BE6E25045E9}"/>
              </a:ext>
            </a:extLst>
          </p:cNvPr>
          <p:cNvSpPr txBox="1"/>
          <p:nvPr/>
        </p:nvSpPr>
        <p:spPr>
          <a:xfrm>
            <a:off x="4067943" y="3417076"/>
            <a:ext cx="1137183" cy="1200329"/>
          </a:xfrm>
          <a:prstGeom prst="rect">
            <a:avLst/>
          </a:prstGeom>
          <a:solidFill>
            <a:srgbClr val="7030A0"/>
          </a:solidFill>
        </p:spPr>
        <p:txBody>
          <a:bodyPr wrap="square" rtlCol="0">
            <a:spAutoFit/>
          </a:bodyPr>
          <a:lstStyle/>
          <a:p>
            <a:r>
              <a:rPr lang="en-US" dirty="0">
                <a:solidFill>
                  <a:schemeClr val="bg1"/>
                </a:solidFill>
              </a:rPr>
              <a:t>What is meant by the term ‘dynamic’?</a:t>
            </a:r>
          </a:p>
        </p:txBody>
      </p:sp>
      <p:sp>
        <p:nvSpPr>
          <p:cNvPr id="10" name="TextBox 9">
            <a:extLst>
              <a:ext uri="{FF2B5EF4-FFF2-40B4-BE49-F238E27FC236}">
                <a16:creationId xmlns:a16="http://schemas.microsoft.com/office/drawing/2014/main" id="{E05A0D6E-64DC-A045-9601-E3E7406A5800}"/>
              </a:ext>
            </a:extLst>
          </p:cNvPr>
          <p:cNvSpPr txBox="1"/>
          <p:nvPr/>
        </p:nvSpPr>
        <p:spPr>
          <a:xfrm>
            <a:off x="23344" y="4719221"/>
            <a:ext cx="2172391" cy="338554"/>
          </a:xfrm>
          <a:prstGeom prst="rect">
            <a:avLst/>
          </a:prstGeom>
          <a:noFill/>
        </p:spPr>
        <p:txBody>
          <a:bodyPr wrap="square" rtlCol="0">
            <a:spAutoFit/>
          </a:bodyPr>
          <a:lstStyle/>
          <a:p>
            <a:r>
              <a:rPr lang="en-US" sz="1600" dirty="0">
                <a:solidFill>
                  <a:schemeClr val="bg1"/>
                </a:solidFill>
              </a:rPr>
              <a:t>Present new information</a:t>
            </a:r>
          </a:p>
        </p:txBody>
      </p:sp>
    </p:spTree>
    <p:extLst>
      <p:ext uri="{BB962C8B-B14F-4D97-AF65-F5344CB8AC3E}">
        <p14:creationId xmlns:p14="http://schemas.microsoft.com/office/powerpoint/2010/main" val="44306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envelope, stationary&#10;&#10;Description automatically generated">
            <a:extLst>
              <a:ext uri="{FF2B5EF4-FFF2-40B4-BE49-F238E27FC236}">
                <a16:creationId xmlns:a16="http://schemas.microsoft.com/office/drawing/2014/main" id="{9CFF6A00-808B-DB4B-8E8B-D5C4BA1EF7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995621">
            <a:off x="5500186" y="699238"/>
            <a:ext cx="3600400" cy="3520391"/>
          </a:xfrm>
          <a:prstGeom prst="rect">
            <a:avLst/>
          </a:prstGeom>
        </p:spPr>
      </p:pic>
      <p:sp>
        <p:nvSpPr>
          <p:cNvPr id="2" name="Title 1">
            <a:extLst>
              <a:ext uri="{FF2B5EF4-FFF2-40B4-BE49-F238E27FC236}">
                <a16:creationId xmlns:a16="http://schemas.microsoft.com/office/drawing/2014/main" id="{51920965-BA2A-0A4E-B58A-8C5BA65D4957}"/>
              </a:ext>
            </a:extLst>
          </p:cNvPr>
          <p:cNvSpPr>
            <a:spLocks noGrp="1"/>
          </p:cNvSpPr>
          <p:nvPr>
            <p:ph type="title"/>
          </p:nvPr>
        </p:nvSpPr>
        <p:spPr>
          <a:xfrm>
            <a:off x="107504" y="195486"/>
            <a:ext cx="8153400" cy="1005840"/>
          </a:xfrm>
        </p:spPr>
        <p:txBody>
          <a:bodyPr/>
          <a:lstStyle/>
          <a:p>
            <a:r>
              <a:rPr lang="en-US" dirty="0"/>
              <a:t>Formation of Salt Marshes</a:t>
            </a:r>
          </a:p>
        </p:txBody>
      </p:sp>
      <p:sp>
        <p:nvSpPr>
          <p:cNvPr id="3" name="TextBox 2">
            <a:extLst>
              <a:ext uri="{FF2B5EF4-FFF2-40B4-BE49-F238E27FC236}">
                <a16:creationId xmlns:a16="http://schemas.microsoft.com/office/drawing/2014/main" id="{13762679-E716-484D-93FB-4F437ABF06D8}"/>
              </a:ext>
            </a:extLst>
          </p:cNvPr>
          <p:cNvSpPr txBox="1"/>
          <p:nvPr/>
        </p:nvSpPr>
        <p:spPr>
          <a:xfrm>
            <a:off x="2915816" y="889432"/>
            <a:ext cx="2690649" cy="1754326"/>
          </a:xfrm>
          <a:prstGeom prst="rect">
            <a:avLst/>
          </a:prstGeom>
          <a:solidFill>
            <a:schemeClr val="accent2">
              <a:lumMod val="60000"/>
              <a:lumOff val="40000"/>
            </a:schemeClr>
          </a:solidFill>
        </p:spPr>
        <p:txBody>
          <a:bodyPr wrap="square" rtlCol="0">
            <a:spAutoFit/>
          </a:bodyPr>
          <a:lstStyle/>
          <a:p>
            <a:r>
              <a:rPr lang="en-US" dirty="0"/>
              <a:t>Annotate your diagram as your teacher describes the processes of deposition, vegetation succession, and establishing and supporting wildlife</a:t>
            </a:r>
          </a:p>
        </p:txBody>
      </p:sp>
      <p:sp>
        <p:nvSpPr>
          <p:cNvPr id="5" name="TextBox 4">
            <a:extLst>
              <a:ext uri="{FF2B5EF4-FFF2-40B4-BE49-F238E27FC236}">
                <a16:creationId xmlns:a16="http://schemas.microsoft.com/office/drawing/2014/main" id="{A0FC7413-960A-3D4E-8F61-E424F7208AA2}"/>
              </a:ext>
            </a:extLst>
          </p:cNvPr>
          <p:cNvSpPr txBox="1"/>
          <p:nvPr/>
        </p:nvSpPr>
        <p:spPr>
          <a:xfrm>
            <a:off x="250877" y="889432"/>
            <a:ext cx="2630549" cy="1754326"/>
          </a:xfrm>
          <a:prstGeom prst="rect">
            <a:avLst/>
          </a:prstGeom>
          <a:solidFill>
            <a:schemeClr val="accent2"/>
          </a:solidFill>
        </p:spPr>
        <p:txBody>
          <a:bodyPr wrap="square" rtlCol="0">
            <a:spAutoFit/>
          </a:bodyPr>
          <a:lstStyle/>
          <a:p>
            <a:r>
              <a:rPr lang="en-US" dirty="0"/>
              <a:t>Salt marshes are complex in their formation, and are subject to many interacting factors including geology, biology and marine processes</a:t>
            </a:r>
          </a:p>
        </p:txBody>
      </p:sp>
      <p:sp>
        <p:nvSpPr>
          <p:cNvPr id="4" name="TextBox 3">
            <a:extLst>
              <a:ext uri="{FF2B5EF4-FFF2-40B4-BE49-F238E27FC236}">
                <a16:creationId xmlns:a16="http://schemas.microsoft.com/office/drawing/2014/main" id="{F1DFB3C0-92F1-2941-861E-22FE37F60962}"/>
              </a:ext>
            </a:extLst>
          </p:cNvPr>
          <p:cNvSpPr txBox="1"/>
          <p:nvPr/>
        </p:nvSpPr>
        <p:spPr>
          <a:xfrm rot="21340998">
            <a:off x="5862842" y="953058"/>
            <a:ext cx="3017420" cy="2862322"/>
          </a:xfrm>
          <a:prstGeom prst="rect">
            <a:avLst/>
          </a:prstGeom>
          <a:noFill/>
        </p:spPr>
        <p:txBody>
          <a:bodyPr wrap="square" rtlCol="0">
            <a:spAutoFit/>
          </a:bodyPr>
          <a:lstStyle/>
          <a:p>
            <a:r>
              <a:rPr lang="en-US" b="1" dirty="0"/>
              <a:t>Points to discuss:</a:t>
            </a:r>
          </a:p>
          <a:p>
            <a:pPr marL="285750" indent="-285750">
              <a:buFontTx/>
              <a:buChar char="-"/>
            </a:pPr>
            <a:r>
              <a:rPr lang="en-US" dirty="0"/>
              <a:t>Why is the plant life important?</a:t>
            </a:r>
          </a:p>
          <a:p>
            <a:pPr marL="285750" indent="-285750">
              <a:buFontTx/>
              <a:buChar char="-"/>
            </a:pPr>
            <a:r>
              <a:rPr lang="en-US" dirty="0"/>
              <a:t>How can humans interact with coasts (both directly and indirectly) to contribute to their:</a:t>
            </a:r>
          </a:p>
          <a:p>
            <a:pPr marL="742950" lvl="1" indent="-285750">
              <a:buFontTx/>
              <a:buChar char="-"/>
            </a:pPr>
            <a:r>
              <a:rPr lang="en-US" dirty="0"/>
              <a:t>Formation?</a:t>
            </a:r>
          </a:p>
          <a:p>
            <a:pPr marL="742950" lvl="1" indent="-285750">
              <a:buFontTx/>
              <a:buChar char="-"/>
            </a:pPr>
            <a:r>
              <a:rPr lang="en-US" dirty="0"/>
              <a:t>Destruction?</a:t>
            </a:r>
          </a:p>
          <a:p>
            <a:pPr marL="742950" lvl="1" indent="-285750">
              <a:buFontTx/>
              <a:buChar char="-"/>
            </a:pPr>
            <a:r>
              <a:rPr lang="en-US" dirty="0"/>
              <a:t>Protection?</a:t>
            </a:r>
          </a:p>
        </p:txBody>
      </p:sp>
      <p:pic>
        <p:nvPicPr>
          <p:cNvPr id="7" name="Picture 6" descr="A close up of a dry grass field&#10;&#10;Description automatically generated">
            <a:extLst>
              <a:ext uri="{FF2B5EF4-FFF2-40B4-BE49-F238E27FC236}">
                <a16:creationId xmlns:a16="http://schemas.microsoft.com/office/drawing/2014/main" id="{81337AD2-DF03-F44E-9B46-8D74B12A19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72400" y="64130"/>
            <a:ext cx="878533" cy="625599"/>
          </a:xfrm>
          <a:prstGeom prst="rect">
            <a:avLst/>
          </a:prstGeom>
        </p:spPr>
      </p:pic>
      <p:pic>
        <p:nvPicPr>
          <p:cNvPr id="12" name="Picture 11" descr="A body of water&#10;&#10;Description automatically generated">
            <a:extLst>
              <a:ext uri="{FF2B5EF4-FFF2-40B4-BE49-F238E27FC236}">
                <a16:creationId xmlns:a16="http://schemas.microsoft.com/office/drawing/2014/main" id="{F37B26DE-D3B9-B04D-8690-3922EAF5C7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0877" y="2787773"/>
            <a:ext cx="5355588" cy="1719584"/>
          </a:xfrm>
          <a:prstGeom prst="rect">
            <a:avLst/>
          </a:prstGeom>
        </p:spPr>
      </p:pic>
      <p:sp>
        <p:nvSpPr>
          <p:cNvPr id="10" name="TextBox 9">
            <a:extLst>
              <a:ext uri="{FF2B5EF4-FFF2-40B4-BE49-F238E27FC236}">
                <a16:creationId xmlns:a16="http://schemas.microsoft.com/office/drawing/2014/main" id="{A13280EA-D19D-4641-B60C-AD6956900E99}"/>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Construct meaning</a:t>
            </a:r>
          </a:p>
        </p:txBody>
      </p:sp>
      <p:sp>
        <p:nvSpPr>
          <p:cNvPr id="11" name="TextBox 10">
            <a:extLst>
              <a:ext uri="{FF2B5EF4-FFF2-40B4-BE49-F238E27FC236}">
                <a16:creationId xmlns:a16="http://schemas.microsoft.com/office/drawing/2014/main" id="{E74D1EB8-2643-AA44-B081-E063604074B4}"/>
              </a:ext>
            </a:extLst>
          </p:cNvPr>
          <p:cNvSpPr txBox="1"/>
          <p:nvPr/>
        </p:nvSpPr>
        <p:spPr>
          <a:xfrm>
            <a:off x="3954740" y="4249258"/>
            <a:ext cx="1728192" cy="261610"/>
          </a:xfrm>
          <a:prstGeom prst="rect">
            <a:avLst/>
          </a:prstGeom>
          <a:noFill/>
        </p:spPr>
        <p:txBody>
          <a:bodyPr wrap="square" rtlCol="0">
            <a:spAutoFit/>
          </a:bodyPr>
          <a:lstStyle/>
          <a:p>
            <a:r>
              <a:rPr lang="en-US" sz="1100" dirty="0"/>
              <a:t>Illustration by @</a:t>
            </a:r>
            <a:r>
              <a:rPr lang="en-US" sz="1100" dirty="0" err="1"/>
              <a:t>tonixlobet</a:t>
            </a:r>
            <a:endParaRPr lang="en-US" sz="1100" dirty="0"/>
          </a:p>
        </p:txBody>
      </p:sp>
    </p:spTree>
    <p:extLst>
      <p:ext uri="{BB962C8B-B14F-4D97-AF65-F5344CB8AC3E}">
        <p14:creationId xmlns:p14="http://schemas.microsoft.com/office/powerpoint/2010/main" val="119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0370B2CE-D1A1-C841-9961-57CD72C203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58" b="6875"/>
          <a:stretch/>
        </p:blipFill>
        <p:spPr>
          <a:xfrm>
            <a:off x="6205753" y="1661795"/>
            <a:ext cx="3118775" cy="2926179"/>
          </a:xfrm>
          <a:prstGeom prst="rect">
            <a:avLst/>
          </a:prstGeom>
        </p:spPr>
      </p:pic>
      <p:sp>
        <p:nvSpPr>
          <p:cNvPr id="8" name="Rectangle 7">
            <a:extLst>
              <a:ext uri="{FF2B5EF4-FFF2-40B4-BE49-F238E27FC236}">
                <a16:creationId xmlns:a16="http://schemas.microsoft.com/office/drawing/2014/main" id="{B7354DE8-D65C-B54E-A856-83C0BCFDBE13}"/>
              </a:ext>
            </a:extLst>
          </p:cNvPr>
          <p:cNvSpPr/>
          <p:nvPr/>
        </p:nvSpPr>
        <p:spPr>
          <a:xfrm>
            <a:off x="104522" y="987574"/>
            <a:ext cx="6336702" cy="330773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FE6967-8CB7-564E-B6DD-C5EBB8D2B090}"/>
              </a:ext>
            </a:extLst>
          </p:cNvPr>
          <p:cNvSpPr/>
          <p:nvPr/>
        </p:nvSpPr>
        <p:spPr>
          <a:xfrm>
            <a:off x="104522" y="3196376"/>
            <a:ext cx="6314816" cy="10989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8B4637E6-7372-0A43-A6E0-B0B0EA1FB1F4}"/>
              </a:ext>
            </a:extLst>
          </p:cNvPr>
          <p:cNvSpPr/>
          <p:nvPr/>
        </p:nvSpPr>
        <p:spPr>
          <a:xfrm>
            <a:off x="104522" y="2516744"/>
            <a:ext cx="6339686" cy="1778563"/>
          </a:xfrm>
          <a:custGeom>
            <a:avLst/>
            <a:gdLst>
              <a:gd name="connsiteX0" fmla="*/ 24714 w 6333018"/>
              <a:gd name="connsiteY0" fmla="*/ 1235684 h 1507533"/>
              <a:gd name="connsiteX1" fmla="*/ 24714 w 6333018"/>
              <a:gd name="connsiteY1" fmla="*/ 1235684 h 1507533"/>
              <a:gd name="connsiteX2" fmla="*/ 123568 w 6333018"/>
              <a:gd name="connsiteY2" fmla="*/ 1198614 h 1507533"/>
              <a:gd name="connsiteX3" fmla="*/ 160638 w 6333018"/>
              <a:gd name="connsiteY3" fmla="*/ 1186257 h 1507533"/>
              <a:gd name="connsiteX4" fmla="*/ 197708 w 6333018"/>
              <a:gd name="connsiteY4" fmla="*/ 1161544 h 1507533"/>
              <a:gd name="connsiteX5" fmla="*/ 271849 w 6333018"/>
              <a:gd name="connsiteY5" fmla="*/ 1136830 h 1507533"/>
              <a:gd name="connsiteX6" fmla="*/ 308919 w 6333018"/>
              <a:gd name="connsiteY6" fmla="*/ 1124474 h 1507533"/>
              <a:gd name="connsiteX7" fmla="*/ 444843 w 6333018"/>
              <a:gd name="connsiteY7" fmla="*/ 1099760 h 1507533"/>
              <a:gd name="connsiteX8" fmla="*/ 506627 w 6333018"/>
              <a:gd name="connsiteY8" fmla="*/ 1087403 h 1507533"/>
              <a:gd name="connsiteX9" fmla="*/ 580768 w 6333018"/>
              <a:gd name="connsiteY9" fmla="*/ 1075047 h 1507533"/>
              <a:gd name="connsiteX10" fmla="*/ 766119 w 6333018"/>
              <a:gd name="connsiteY10" fmla="*/ 1013263 h 1507533"/>
              <a:gd name="connsiteX11" fmla="*/ 840260 w 6333018"/>
              <a:gd name="connsiteY11" fmla="*/ 988549 h 1507533"/>
              <a:gd name="connsiteX12" fmla="*/ 939114 w 6333018"/>
              <a:gd name="connsiteY12" fmla="*/ 963836 h 1507533"/>
              <a:gd name="connsiteX13" fmla="*/ 1013254 w 6333018"/>
              <a:gd name="connsiteY13" fmla="*/ 951479 h 1507533"/>
              <a:gd name="connsiteX14" fmla="*/ 1050324 w 6333018"/>
              <a:gd name="connsiteY14" fmla="*/ 939122 h 1507533"/>
              <a:gd name="connsiteX15" fmla="*/ 1136822 w 6333018"/>
              <a:gd name="connsiteY15" fmla="*/ 926766 h 1507533"/>
              <a:gd name="connsiteX16" fmla="*/ 1210962 w 6333018"/>
              <a:gd name="connsiteY16" fmla="*/ 902052 h 1507533"/>
              <a:gd name="connsiteX17" fmla="*/ 1248033 w 6333018"/>
              <a:gd name="connsiteY17" fmla="*/ 877338 h 1507533"/>
              <a:gd name="connsiteX18" fmla="*/ 1322173 w 6333018"/>
              <a:gd name="connsiteY18" fmla="*/ 852625 h 1507533"/>
              <a:gd name="connsiteX19" fmla="*/ 1359243 w 6333018"/>
              <a:gd name="connsiteY19" fmla="*/ 827911 h 1507533"/>
              <a:gd name="connsiteX20" fmla="*/ 1470454 w 6333018"/>
              <a:gd name="connsiteY20" fmla="*/ 803198 h 1507533"/>
              <a:gd name="connsiteX21" fmla="*/ 1581665 w 6333018"/>
              <a:gd name="connsiteY21" fmla="*/ 778484 h 1507533"/>
              <a:gd name="connsiteX22" fmla="*/ 1767016 w 6333018"/>
              <a:gd name="connsiteY22" fmla="*/ 790841 h 1507533"/>
              <a:gd name="connsiteX23" fmla="*/ 1841157 w 6333018"/>
              <a:gd name="connsiteY23" fmla="*/ 827911 h 1507533"/>
              <a:gd name="connsiteX24" fmla="*/ 1878227 w 6333018"/>
              <a:gd name="connsiteY24" fmla="*/ 840268 h 1507533"/>
              <a:gd name="connsiteX25" fmla="*/ 1952368 w 6333018"/>
              <a:gd name="connsiteY25" fmla="*/ 889695 h 1507533"/>
              <a:gd name="connsiteX26" fmla="*/ 1989438 w 6333018"/>
              <a:gd name="connsiteY26" fmla="*/ 926766 h 1507533"/>
              <a:gd name="connsiteX27" fmla="*/ 2063578 w 6333018"/>
              <a:gd name="connsiteY27" fmla="*/ 951479 h 1507533"/>
              <a:gd name="connsiteX28" fmla="*/ 2100649 w 6333018"/>
              <a:gd name="connsiteY28" fmla="*/ 976193 h 1507533"/>
              <a:gd name="connsiteX29" fmla="*/ 2236573 w 6333018"/>
              <a:gd name="connsiteY29" fmla="*/ 1013263 h 1507533"/>
              <a:gd name="connsiteX30" fmla="*/ 2421924 w 6333018"/>
              <a:gd name="connsiteY30" fmla="*/ 1000906 h 1507533"/>
              <a:gd name="connsiteX31" fmla="*/ 2496065 w 6333018"/>
              <a:gd name="connsiteY31" fmla="*/ 976193 h 1507533"/>
              <a:gd name="connsiteX32" fmla="*/ 2533135 w 6333018"/>
              <a:gd name="connsiteY32" fmla="*/ 951479 h 1507533"/>
              <a:gd name="connsiteX33" fmla="*/ 2644346 w 6333018"/>
              <a:gd name="connsiteY33" fmla="*/ 889695 h 1507533"/>
              <a:gd name="connsiteX34" fmla="*/ 2792627 w 6333018"/>
              <a:gd name="connsiteY34" fmla="*/ 766128 h 1507533"/>
              <a:gd name="connsiteX35" fmla="*/ 2866768 w 6333018"/>
              <a:gd name="connsiteY35" fmla="*/ 729057 h 1507533"/>
              <a:gd name="connsiteX36" fmla="*/ 2940908 w 6333018"/>
              <a:gd name="connsiteY36" fmla="*/ 704344 h 1507533"/>
              <a:gd name="connsiteX37" fmla="*/ 2977978 w 6333018"/>
              <a:gd name="connsiteY37" fmla="*/ 691987 h 1507533"/>
              <a:gd name="connsiteX38" fmla="*/ 3064476 w 6333018"/>
              <a:gd name="connsiteY38" fmla="*/ 642560 h 1507533"/>
              <a:gd name="connsiteX39" fmla="*/ 3101546 w 6333018"/>
              <a:gd name="connsiteY39" fmla="*/ 617847 h 1507533"/>
              <a:gd name="connsiteX40" fmla="*/ 3175687 w 6333018"/>
              <a:gd name="connsiteY40" fmla="*/ 593133 h 1507533"/>
              <a:gd name="connsiteX41" fmla="*/ 3262184 w 6333018"/>
              <a:gd name="connsiteY41" fmla="*/ 568420 h 1507533"/>
              <a:gd name="connsiteX42" fmla="*/ 3608173 w 6333018"/>
              <a:gd name="connsiteY42" fmla="*/ 556063 h 1507533"/>
              <a:gd name="connsiteX43" fmla="*/ 3756454 w 6333018"/>
              <a:gd name="connsiteY43" fmla="*/ 531349 h 1507533"/>
              <a:gd name="connsiteX44" fmla="*/ 3867665 w 6333018"/>
              <a:gd name="connsiteY44" fmla="*/ 506636 h 1507533"/>
              <a:gd name="connsiteX45" fmla="*/ 3867665 w 6333018"/>
              <a:gd name="connsiteY45" fmla="*/ 506636 h 1507533"/>
              <a:gd name="connsiteX46" fmla="*/ 3978876 w 6333018"/>
              <a:gd name="connsiteY46" fmla="*/ 531349 h 1507533"/>
              <a:gd name="connsiteX47" fmla="*/ 4015946 w 6333018"/>
              <a:gd name="connsiteY47" fmla="*/ 543706 h 1507533"/>
              <a:gd name="connsiteX48" fmla="*/ 4090087 w 6333018"/>
              <a:gd name="connsiteY48" fmla="*/ 580776 h 1507533"/>
              <a:gd name="connsiteX49" fmla="*/ 4201297 w 6333018"/>
              <a:gd name="connsiteY49" fmla="*/ 630203 h 1507533"/>
              <a:gd name="connsiteX50" fmla="*/ 4300151 w 6333018"/>
              <a:gd name="connsiteY50" fmla="*/ 654917 h 1507533"/>
              <a:gd name="connsiteX51" fmla="*/ 4497860 w 6333018"/>
              <a:gd name="connsiteY51" fmla="*/ 642560 h 1507533"/>
              <a:gd name="connsiteX52" fmla="*/ 4572000 w 6333018"/>
              <a:gd name="connsiteY52" fmla="*/ 617847 h 1507533"/>
              <a:gd name="connsiteX53" fmla="*/ 4646141 w 6333018"/>
              <a:gd name="connsiteY53" fmla="*/ 568420 h 1507533"/>
              <a:gd name="connsiteX54" fmla="*/ 4707924 w 6333018"/>
              <a:gd name="connsiteY54" fmla="*/ 506636 h 1507533"/>
              <a:gd name="connsiteX55" fmla="*/ 4744995 w 6333018"/>
              <a:gd name="connsiteY55" fmla="*/ 420138 h 1507533"/>
              <a:gd name="connsiteX56" fmla="*/ 4782065 w 6333018"/>
              <a:gd name="connsiteY56" fmla="*/ 407782 h 1507533"/>
              <a:gd name="connsiteX57" fmla="*/ 4819135 w 6333018"/>
              <a:gd name="connsiteY57" fmla="*/ 383068 h 1507533"/>
              <a:gd name="connsiteX58" fmla="*/ 4942703 w 6333018"/>
              <a:gd name="connsiteY58" fmla="*/ 345998 h 1507533"/>
              <a:gd name="connsiteX59" fmla="*/ 5029200 w 6333018"/>
              <a:gd name="connsiteY59" fmla="*/ 333641 h 1507533"/>
              <a:gd name="connsiteX60" fmla="*/ 5140411 w 6333018"/>
              <a:gd name="connsiteY60" fmla="*/ 296571 h 1507533"/>
              <a:gd name="connsiteX61" fmla="*/ 5177481 w 6333018"/>
              <a:gd name="connsiteY61" fmla="*/ 284214 h 1507533"/>
              <a:gd name="connsiteX62" fmla="*/ 5350476 w 6333018"/>
              <a:gd name="connsiteY62" fmla="*/ 259501 h 1507533"/>
              <a:gd name="connsiteX63" fmla="*/ 5424616 w 6333018"/>
              <a:gd name="connsiteY63" fmla="*/ 234787 h 1507533"/>
              <a:gd name="connsiteX64" fmla="*/ 5461687 w 6333018"/>
              <a:gd name="connsiteY64" fmla="*/ 222430 h 1507533"/>
              <a:gd name="connsiteX65" fmla="*/ 5498757 w 6333018"/>
              <a:gd name="connsiteY65" fmla="*/ 210074 h 1507533"/>
              <a:gd name="connsiteX66" fmla="*/ 5548184 w 6333018"/>
              <a:gd name="connsiteY66" fmla="*/ 197717 h 1507533"/>
              <a:gd name="connsiteX67" fmla="*/ 5622324 w 6333018"/>
              <a:gd name="connsiteY67" fmla="*/ 173003 h 1507533"/>
              <a:gd name="connsiteX68" fmla="*/ 5659395 w 6333018"/>
              <a:gd name="connsiteY68" fmla="*/ 148290 h 1507533"/>
              <a:gd name="connsiteX69" fmla="*/ 5770606 w 6333018"/>
              <a:gd name="connsiteY69" fmla="*/ 111220 h 1507533"/>
              <a:gd name="connsiteX70" fmla="*/ 5807676 w 6333018"/>
              <a:gd name="connsiteY70" fmla="*/ 98863 h 1507533"/>
              <a:gd name="connsiteX71" fmla="*/ 5844746 w 6333018"/>
              <a:gd name="connsiteY71" fmla="*/ 86506 h 1507533"/>
              <a:gd name="connsiteX72" fmla="*/ 5918887 w 6333018"/>
              <a:gd name="connsiteY72" fmla="*/ 74149 h 1507533"/>
              <a:gd name="connsiteX73" fmla="*/ 5955957 w 6333018"/>
              <a:gd name="connsiteY73" fmla="*/ 61793 h 1507533"/>
              <a:gd name="connsiteX74" fmla="*/ 6054811 w 6333018"/>
              <a:gd name="connsiteY74" fmla="*/ 49436 h 1507533"/>
              <a:gd name="connsiteX75" fmla="*/ 6104238 w 6333018"/>
              <a:gd name="connsiteY75" fmla="*/ 37079 h 1507533"/>
              <a:gd name="connsiteX76" fmla="*/ 6178378 w 6333018"/>
              <a:gd name="connsiteY76" fmla="*/ 24722 h 1507533"/>
              <a:gd name="connsiteX77" fmla="*/ 6264876 w 6333018"/>
              <a:gd name="connsiteY77" fmla="*/ 12366 h 1507533"/>
              <a:gd name="connsiteX78" fmla="*/ 6314303 w 6333018"/>
              <a:gd name="connsiteY78" fmla="*/ 9 h 1507533"/>
              <a:gd name="connsiteX79" fmla="*/ 6314303 w 6333018"/>
              <a:gd name="connsiteY79" fmla="*/ 1507533 h 1507533"/>
              <a:gd name="connsiteX80" fmla="*/ 0 w 6333018"/>
              <a:gd name="connsiteY80" fmla="*/ 1495176 h 1507533"/>
              <a:gd name="connsiteX81" fmla="*/ 24714 w 6333018"/>
              <a:gd name="connsiteY81" fmla="*/ 1235684 h 150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333018" h="1507533">
                <a:moveTo>
                  <a:pt x="24714" y="1235684"/>
                </a:moveTo>
                <a:lnTo>
                  <a:pt x="24714" y="1235684"/>
                </a:lnTo>
                <a:lnTo>
                  <a:pt x="123568" y="1198614"/>
                </a:lnTo>
                <a:cubicBezTo>
                  <a:pt x="135809" y="1194163"/>
                  <a:pt x="148988" y="1192082"/>
                  <a:pt x="160638" y="1186257"/>
                </a:cubicBezTo>
                <a:cubicBezTo>
                  <a:pt x="173921" y="1179616"/>
                  <a:pt x="184137" y="1167575"/>
                  <a:pt x="197708" y="1161544"/>
                </a:cubicBezTo>
                <a:cubicBezTo>
                  <a:pt x="221513" y="1150964"/>
                  <a:pt x="247135" y="1145068"/>
                  <a:pt x="271849" y="1136830"/>
                </a:cubicBezTo>
                <a:cubicBezTo>
                  <a:pt x="284206" y="1132711"/>
                  <a:pt x="296283" y="1127633"/>
                  <a:pt x="308919" y="1124474"/>
                </a:cubicBezTo>
                <a:cubicBezTo>
                  <a:pt x="403812" y="1100750"/>
                  <a:pt x="312018" y="1121898"/>
                  <a:pt x="444843" y="1099760"/>
                </a:cubicBezTo>
                <a:cubicBezTo>
                  <a:pt x="465560" y="1096307"/>
                  <a:pt x="485963" y="1091160"/>
                  <a:pt x="506627" y="1087403"/>
                </a:cubicBezTo>
                <a:cubicBezTo>
                  <a:pt x="531277" y="1082921"/>
                  <a:pt x="556054" y="1079166"/>
                  <a:pt x="580768" y="1075047"/>
                </a:cubicBezTo>
                <a:lnTo>
                  <a:pt x="766119" y="1013263"/>
                </a:lnTo>
                <a:lnTo>
                  <a:pt x="840260" y="988549"/>
                </a:lnTo>
                <a:cubicBezTo>
                  <a:pt x="873211" y="980311"/>
                  <a:pt x="905611" y="969420"/>
                  <a:pt x="939114" y="963836"/>
                </a:cubicBezTo>
                <a:cubicBezTo>
                  <a:pt x="963827" y="959717"/>
                  <a:pt x="988796" y="956914"/>
                  <a:pt x="1013254" y="951479"/>
                </a:cubicBezTo>
                <a:cubicBezTo>
                  <a:pt x="1025969" y="948653"/>
                  <a:pt x="1037552" y="941676"/>
                  <a:pt x="1050324" y="939122"/>
                </a:cubicBezTo>
                <a:cubicBezTo>
                  <a:pt x="1078884" y="933410"/>
                  <a:pt x="1107989" y="930885"/>
                  <a:pt x="1136822" y="926766"/>
                </a:cubicBezTo>
                <a:cubicBezTo>
                  <a:pt x="1161535" y="918528"/>
                  <a:pt x="1189287" y="916502"/>
                  <a:pt x="1210962" y="902052"/>
                </a:cubicBezTo>
                <a:cubicBezTo>
                  <a:pt x="1223319" y="893814"/>
                  <a:pt x="1234462" y="883370"/>
                  <a:pt x="1248033" y="877338"/>
                </a:cubicBezTo>
                <a:cubicBezTo>
                  <a:pt x="1271838" y="866758"/>
                  <a:pt x="1300498" y="867075"/>
                  <a:pt x="1322173" y="852625"/>
                </a:cubicBezTo>
                <a:cubicBezTo>
                  <a:pt x="1334530" y="844387"/>
                  <a:pt x="1345593" y="833761"/>
                  <a:pt x="1359243" y="827911"/>
                </a:cubicBezTo>
                <a:cubicBezTo>
                  <a:pt x="1375464" y="820959"/>
                  <a:pt x="1458282" y="805903"/>
                  <a:pt x="1470454" y="803198"/>
                </a:cubicBezTo>
                <a:cubicBezTo>
                  <a:pt x="1627510" y="768296"/>
                  <a:pt x="1395322" y="815753"/>
                  <a:pt x="1581665" y="778484"/>
                </a:cubicBezTo>
                <a:cubicBezTo>
                  <a:pt x="1643449" y="782603"/>
                  <a:pt x="1705474" y="784003"/>
                  <a:pt x="1767016" y="790841"/>
                </a:cubicBezTo>
                <a:cubicBezTo>
                  <a:pt x="1806949" y="795278"/>
                  <a:pt x="1806049" y="810357"/>
                  <a:pt x="1841157" y="827911"/>
                </a:cubicBezTo>
                <a:cubicBezTo>
                  <a:pt x="1852807" y="833736"/>
                  <a:pt x="1865870" y="836149"/>
                  <a:pt x="1878227" y="840268"/>
                </a:cubicBezTo>
                <a:cubicBezTo>
                  <a:pt x="1996487" y="958528"/>
                  <a:pt x="1845067" y="818160"/>
                  <a:pt x="1952368" y="889695"/>
                </a:cubicBezTo>
                <a:cubicBezTo>
                  <a:pt x="1966908" y="899389"/>
                  <a:pt x="1974162" y="918279"/>
                  <a:pt x="1989438" y="926766"/>
                </a:cubicBezTo>
                <a:cubicBezTo>
                  <a:pt x="2012210" y="939417"/>
                  <a:pt x="2041903" y="937029"/>
                  <a:pt x="2063578" y="951479"/>
                </a:cubicBezTo>
                <a:cubicBezTo>
                  <a:pt x="2075935" y="959717"/>
                  <a:pt x="2087078" y="970161"/>
                  <a:pt x="2100649" y="976193"/>
                </a:cubicBezTo>
                <a:cubicBezTo>
                  <a:pt x="2151955" y="998996"/>
                  <a:pt x="2183718" y="1002692"/>
                  <a:pt x="2236573" y="1013263"/>
                </a:cubicBezTo>
                <a:cubicBezTo>
                  <a:pt x="2298357" y="1009144"/>
                  <a:pt x="2360626" y="1009663"/>
                  <a:pt x="2421924" y="1000906"/>
                </a:cubicBezTo>
                <a:cubicBezTo>
                  <a:pt x="2447713" y="997222"/>
                  <a:pt x="2496065" y="976193"/>
                  <a:pt x="2496065" y="976193"/>
                </a:cubicBezTo>
                <a:cubicBezTo>
                  <a:pt x="2508422" y="967955"/>
                  <a:pt x="2519852" y="958121"/>
                  <a:pt x="2533135" y="951479"/>
                </a:cubicBezTo>
                <a:cubicBezTo>
                  <a:pt x="2595291" y="920401"/>
                  <a:pt x="2566420" y="967620"/>
                  <a:pt x="2644346" y="889695"/>
                </a:cubicBezTo>
                <a:cubicBezTo>
                  <a:pt x="2678759" y="855283"/>
                  <a:pt x="2741018" y="783331"/>
                  <a:pt x="2792627" y="766128"/>
                </a:cubicBezTo>
                <a:cubicBezTo>
                  <a:pt x="2927829" y="721059"/>
                  <a:pt x="2723033" y="792939"/>
                  <a:pt x="2866768" y="729057"/>
                </a:cubicBezTo>
                <a:cubicBezTo>
                  <a:pt x="2890573" y="718477"/>
                  <a:pt x="2916195" y="712582"/>
                  <a:pt x="2940908" y="704344"/>
                </a:cubicBezTo>
                <a:cubicBezTo>
                  <a:pt x="2953265" y="700225"/>
                  <a:pt x="2967140" y="699212"/>
                  <a:pt x="2977978" y="691987"/>
                </a:cubicBezTo>
                <a:cubicBezTo>
                  <a:pt x="3068302" y="631774"/>
                  <a:pt x="2954725" y="705275"/>
                  <a:pt x="3064476" y="642560"/>
                </a:cubicBezTo>
                <a:cubicBezTo>
                  <a:pt x="3077370" y="635192"/>
                  <a:pt x="3087975" y="623878"/>
                  <a:pt x="3101546" y="617847"/>
                </a:cubicBezTo>
                <a:cubicBezTo>
                  <a:pt x="3125351" y="607267"/>
                  <a:pt x="3150973" y="601371"/>
                  <a:pt x="3175687" y="593133"/>
                </a:cubicBezTo>
                <a:cubicBezTo>
                  <a:pt x="3195918" y="586389"/>
                  <a:pt x="3243083" y="569614"/>
                  <a:pt x="3262184" y="568420"/>
                </a:cubicBezTo>
                <a:cubicBezTo>
                  <a:pt x="3377362" y="561221"/>
                  <a:pt x="3492843" y="560182"/>
                  <a:pt x="3608173" y="556063"/>
                </a:cubicBezTo>
                <a:cubicBezTo>
                  <a:pt x="3680091" y="541679"/>
                  <a:pt x="3674717" y="541566"/>
                  <a:pt x="3756454" y="531349"/>
                </a:cubicBezTo>
                <a:cubicBezTo>
                  <a:pt x="3871759" y="516936"/>
                  <a:pt x="3867665" y="556468"/>
                  <a:pt x="3867665" y="506636"/>
                </a:cubicBezTo>
                <a:lnTo>
                  <a:pt x="3867665" y="506636"/>
                </a:lnTo>
                <a:cubicBezTo>
                  <a:pt x="3904735" y="514874"/>
                  <a:pt x="3942035" y="522139"/>
                  <a:pt x="3978876" y="531349"/>
                </a:cubicBezTo>
                <a:cubicBezTo>
                  <a:pt x="3991512" y="534508"/>
                  <a:pt x="4004296" y="537881"/>
                  <a:pt x="4015946" y="543706"/>
                </a:cubicBezTo>
                <a:cubicBezTo>
                  <a:pt x="4111751" y="591610"/>
                  <a:pt x="3996918" y="549722"/>
                  <a:pt x="4090087" y="580776"/>
                </a:cubicBezTo>
                <a:cubicBezTo>
                  <a:pt x="4138774" y="613235"/>
                  <a:pt x="4130711" y="612556"/>
                  <a:pt x="4201297" y="630203"/>
                </a:cubicBezTo>
                <a:lnTo>
                  <a:pt x="4300151" y="654917"/>
                </a:lnTo>
                <a:cubicBezTo>
                  <a:pt x="4366054" y="650798"/>
                  <a:pt x="4432434" y="651482"/>
                  <a:pt x="4497860" y="642560"/>
                </a:cubicBezTo>
                <a:cubicBezTo>
                  <a:pt x="4523671" y="639040"/>
                  <a:pt x="4572000" y="617847"/>
                  <a:pt x="4572000" y="617847"/>
                </a:cubicBezTo>
                <a:cubicBezTo>
                  <a:pt x="4596714" y="601371"/>
                  <a:pt x="4629666" y="593134"/>
                  <a:pt x="4646141" y="568420"/>
                </a:cubicBezTo>
                <a:cubicBezTo>
                  <a:pt x="4679092" y="518992"/>
                  <a:pt x="4658497" y="539587"/>
                  <a:pt x="4707924" y="506636"/>
                </a:cubicBezTo>
                <a:cubicBezTo>
                  <a:pt x="4715344" y="476956"/>
                  <a:pt x="4718328" y="441472"/>
                  <a:pt x="4744995" y="420138"/>
                </a:cubicBezTo>
                <a:cubicBezTo>
                  <a:pt x="4755166" y="412001"/>
                  <a:pt x="4769708" y="411901"/>
                  <a:pt x="4782065" y="407782"/>
                </a:cubicBezTo>
                <a:cubicBezTo>
                  <a:pt x="4794422" y="399544"/>
                  <a:pt x="4805564" y="389100"/>
                  <a:pt x="4819135" y="383068"/>
                </a:cubicBezTo>
                <a:cubicBezTo>
                  <a:pt x="4841451" y="373150"/>
                  <a:pt x="4912292" y="351527"/>
                  <a:pt x="4942703" y="345998"/>
                </a:cubicBezTo>
                <a:cubicBezTo>
                  <a:pt x="4971358" y="340788"/>
                  <a:pt x="5000368" y="337760"/>
                  <a:pt x="5029200" y="333641"/>
                </a:cubicBezTo>
                <a:lnTo>
                  <a:pt x="5140411" y="296571"/>
                </a:lnTo>
                <a:cubicBezTo>
                  <a:pt x="5152768" y="292452"/>
                  <a:pt x="5164536" y="285652"/>
                  <a:pt x="5177481" y="284214"/>
                </a:cubicBezTo>
                <a:cubicBezTo>
                  <a:pt x="5230948" y="278273"/>
                  <a:pt x="5296387" y="274252"/>
                  <a:pt x="5350476" y="259501"/>
                </a:cubicBezTo>
                <a:cubicBezTo>
                  <a:pt x="5375608" y="252647"/>
                  <a:pt x="5399903" y="243025"/>
                  <a:pt x="5424616" y="234787"/>
                </a:cubicBezTo>
                <a:lnTo>
                  <a:pt x="5461687" y="222430"/>
                </a:lnTo>
                <a:cubicBezTo>
                  <a:pt x="5474044" y="218311"/>
                  <a:pt x="5486121" y="213233"/>
                  <a:pt x="5498757" y="210074"/>
                </a:cubicBezTo>
                <a:cubicBezTo>
                  <a:pt x="5515233" y="205955"/>
                  <a:pt x="5531918" y="202597"/>
                  <a:pt x="5548184" y="197717"/>
                </a:cubicBezTo>
                <a:cubicBezTo>
                  <a:pt x="5573136" y="190231"/>
                  <a:pt x="5600649" y="187453"/>
                  <a:pt x="5622324" y="173003"/>
                </a:cubicBezTo>
                <a:cubicBezTo>
                  <a:pt x="5634681" y="164765"/>
                  <a:pt x="5645824" y="154322"/>
                  <a:pt x="5659395" y="148290"/>
                </a:cubicBezTo>
                <a:cubicBezTo>
                  <a:pt x="5659429" y="148275"/>
                  <a:pt x="5752054" y="117404"/>
                  <a:pt x="5770606" y="111220"/>
                </a:cubicBezTo>
                <a:lnTo>
                  <a:pt x="5807676" y="98863"/>
                </a:lnTo>
                <a:cubicBezTo>
                  <a:pt x="5820033" y="94744"/>
                  <a:pt x="5831898" y="88647"/>
                  <a:pt x="5844746" y="86506"/>
                </a:cubicBezTo>
                <a:cubicBezTo>
                  <a:pt x="5869460" y="82387"/>
                  <a:pt x="5894429" y="79584"/>
                  <a:pt x="5918887" y="74149"/>
                </a:cubicBezTo>
                <a:cubicBezTo>
                  <a:pt x="5931602" y="71324"/>
                  <a:pt x="5943142" y="64123"/>
                  <a:pt x="5955957" y="61793"/>
                </a:cubicBezTo>
                <a:cubicBezTo>
                  <a:pt x="5988629" y="55853"/>
                  <a:pt x="6022055" y="54895"/>
                  <a:pt x="6054811" y="49436"/>
                </a:cubicBezTo>
                <a:cubicBezTo>
                  <a:pt x="6071563" y="46644"/>
                  <a:pt x="6087585" y="40410"/>
                  <a:pt x="6104238" y="37079"/>
                </a:cubicBezTo>
                <a:cubicBezTo>
                  <a:pt x="6128806" y="32165"/>
                  <a:pt x="6153615" y="28532"/>
                  <a:pt x="6178378" y="24722"/>
                </a:cubicBezTo>
                <a:cubicBezTo>
                  <a:pt x="6207165" y="20293"/>
                  <a:pt x="6236147" y="17154"/>
                  <a:pt x="6264876" y="12366"/>
                </a:cubicBezTo>
                <a:cubicBezTo>
                  <a:pt x="6343867" y="-799"/>
                  <a:pt x="6345080" y="9"/>
                  <a:pt x="6314303" y="9"/>
                </a:cubicBezTo>
                <a:lnTo>
                  <a:pt x="6314303" y="1507533"/>
                </a:lnTo>
                <a:lnTo>
                  <a:pt x="0" y="1495176"/>
                </a:lnTo>
                <a:lnTo>
                  <a:pt x="24714" y="1235684"/>
                </a:lnTo>
                <a:close/>
              </a:path>
            </a:pathLst>
          </a:custGeom>
          <a:solidFill>
            <a:srgbClr val="FFFD78"/>
          </a:solidFill>
          <a:ln>
            <a:solidFill>
              <a:srgbClr val="FFF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4BAA5F89-3EFF-E64A-ADC7-C99DBB0F897D}"/>
              </a:ext>
            </a:extLst>
          </p:cNvPr>
          <p:cNvCxnSpPr>
            <a:cxnSpLocks/>
          </p:cNvCxnSpPr>
          <p:nvPr/>
        </p:nvCxnSpPr>
        <p:spPr>
          <a:xfrm>
            <a:off x="101540" y="3196376"/>
            <a:ext cx="3099326" cy="0"/>
          </a:xfrm>
          <a:prstGeom prst="straightConnector1">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28FE4A-2B79-BA44-8B8E-47A298BA4B45}"/>
              </a:ext>
            </a:extLst>
          </p:cNvPr>
          <p:cNvCxnSpPr>
            <a:cxnSpLocks/>
          </p:cNvCxnSpPr>
          <p:nvPr/>
        </p:nvCxnSpPr>
        <p:spPr>
          <a:xfrm>
            <a:off x="101540" y="3507854"/>
            <a:ext cx="1371134" cy="0"/>
          </a:xfrm>
          <a:prstGeom prst="straightConnector1">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3824C13-0E34-BB42-B77C-0BF082222DDE}"/>
              </a:ext>
            </a:extLst>
          </p:cNvPr>
          <p:cNvCxnSpPr>
            <a:cxnSpLocks/>
            <a:endCxn id="6" idx="9"/>
          </p:cNvCxnSpPr>
          <p:nvPr/>
        </p:nvCxnSpPr>
        <p:spPr>
          <a:xfrm>
            <a:off x="95199" y="3785067"/>
            <a:ext cx="590702" cy="0"/>
          </a:xfrm>
          <a:prstGeom prst="straightConnector1">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CFAED3-D254-B645-B060-A71A7436B58D}"/>
              </a:ext>
            </a:extLst>
          </p:cNvPr>
          <p:cNvCxnSpPr>
            <a:cxnSpLocks/>
          </p:cNvCxnSpPr>
          <p:nvPr/>
        </p:nvCxnSpPr>
        <p:spPr>
          <a:xfrm flipV="1">
            <a:off x="2552794" y="3147814"/>
            <a:ext cx="2952328" cy="792088"/>
          </a:xfrm>
          <a:prstGeom prst="straightConnector1">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3C586F5-09AB-B24D-B523-9266DFE22B5B}"/>
              </a:ext>
            </a:extLst>
          </p:cNvPr>
          <p:cNvCxnSpPr>
            <a:cxnSpLocks/>
          </p:cNvCxnSpPr>
          <p:nvPr/>
        </p:nvCxnSpPr>
        <p:spPr>
          <a:xfrm>
            <a:off x="1111888" y="1347614"/>
            <a:ext cx="4177955" cy="0"/>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172D4E4-B2F7-624B-A921-689B9A9A5F0E}"/>
              </a:ext>
            </a:extLst>
          </p:cNvPr>
          <p:cNvCxnSpPr>
            <a:cxnSpLocks/>
          </p:cNvCxnSpPr>
          <p:nvPr/>
        </p:nvCxnSpPr>
        <p:spPr>
          <a:xfrm>
            <a:off x="968618" y="1862125"/>
            <a:ext cx="0" cy="2433182"/>
          </a:xfrm>
          <a:prstGeom prst="straightConnector1">
            <a:avLst/>
          </a:prstGeom>
          <a:ln w="254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3E7EB06-9A77-DF41-BA7C-56F93EB5BF9A}"/>
              </a:ext>
            </a:extLst>
          </p:cNvPr>
          <p:cNvCxnSpPr>
            <a:cxnSpLocks/>
          </p:cNvCxnSpPr>
          <p:nvPr/>
        </p:nvCxnSpPr>
        <p:spPr>
          <a:xfrm>
            <a:off x="2696810" y="1862125"/>
            <a:ext cx="0" cy="2433182"/>
          </a:xfrm>
          <a:prstGeom prst="straightConnector1">
            <a:avLst/>
          </a:prstGeom>
          <a:ln w="254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A60F6A1-41C2-B54C-9739-B7C8BAB0537F}"/>
              </a:ext>
            </a:extLst>
          </p:cNvPr>
          <p:cNvSpPr txBox="1"/>
          <p:nvPr/>
        </p:nvSpPr>
        <p:spPr>
          <a:xfrm>
            <a:off x="32514" y="1669303"/>
            <a:ext cx="1008112" cy="461665"/>
          </a:xfrm>
          <a:prstGeom prst="rect">
            <a:avLst/>
          </a:prstGeom>
          <a:noFill/>
        </p:spPr>
        <p:txBody>
          <a:bodyPr wrap="square" rtlCol="0">
            <a:spAutoFit/>
          </a:bodyPr>
          <a:lstStyle/>
          <a:p>
            <a:pPr algn="ctr"/>
            <a:r>
              <a:rPr lang="en-US" sz="1200" dirty="0"/>
              <a:t>submerged zone </a:t>
            </a:r>
          </a:p>
        </p:txBody>
      </p:sp>
      <p:sp>
        <p:nvSpPr>
          <p:cNvPr id="33" name="TextBox 32">
            <a:extLst>
              <a:ext uri="{FF2B5EF4-FFF2-40B4-BE49-F238E27FC236}">
                <a16:creationId xmlns:a16="http://schemas.microsoft.com/office/drawing/2014/main" id="{5EC304A0-313D-8141-A3EC-CFBB98671741}"/>
              </a:ext>
            </a:extLst>
          </p:cNvPr>
          <p:cNvSpPr txBox="1"/>
          <p:nvPr/>
        </p:nvSpPr>
        <p:spPr>
          <a:xfrm>
            <a:off x="1436671" y="1667232"/>
            <a:ext cx="792088" cy="461665"/>
          </a:xfrm>
          <a:prstGeom prst="rect">
            <a:avLst/>
          </a:prstGeom>
          <a:noFill/>
        </p:spPr>
        <p:txBody>
          <a:bodyPr wrap="square" rtlCol="0">
            <a:spAutoFit/>
          </a:bodyPr>
          <a:lstStyle/>
          <a:p>
            <a:pPr algn="ctr"/>
            <a:r>
              <a:rPr lang="en-US" sz="1200" dirty="0"/>
              <a:t>tidal inlet mudflats</a:t>
            </a:r>
          </a:p>
        </p:txBody>
      </p:sp>
      <p:cxnSp>
        <p:nvCxnSpPr>
          <p:cNvPr id="34" name="Straight Arrow Connector 33">
            <a:extLst>
              <a:ext uri="{FF2B5EF4-FFF2-40B4-BE49-F238E27FC236}">
                <a16:creationId xmlns:a16="http://schemas.microsoft.com/office/drawing/2014/main" id="{022748C5-2622-D445-BE4B-FE4CFF7B5708}"/>
              </a:ext>
            </a:extLst>
          </p:cNvPr>
          <p:cNvCxnSpPr>
            <a:cxnSpLocks/>
          </p:cNvCxnSpPr>
          <p:nvPr/>
        </p:nvCxnSpPr>
        <p:spPr>
          <a:xfrm>
            <a:off x="3776930" y="1862125"/>
            <a:ext cx="0" cy="2433182"/>
          </a:xfrm>
          <a:prstGeom prst="straightConnector1">
            <a:avLst/>
          </a:prstGeom>
          <a:ln w="254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781F8DB-BEAE-DF49-B7D7-A87902F76348}"/>
              </a:ext>
            </a:extLst>
          </p:cNvPr>
          <p:cNvCxnSpPr>
            <a:cxnSpLocks/>
          </p:cNvCxnSpPr>
          <p:nvPr/>
        </p:nvCxnSpPr>
        <p:spPr>
          <a:xfrm>
            <a:off x="4929058" y="1862125"/>
            <a:ext cx="0" cy="2433182"/>
          </a:xfrm>
          <a:prstGeom prst="straightConnector1">
            <a:avLst/>
          </a:prstGeom>
          <a:ln w="254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FEAE097-DB99-184C-880C-33B1977200E3}"/>
              </a:ext>
            </a:extLst>
          </p:cNvPr>
          <p:cNvSpPr txBox="1"/>
          <p:nvPr/>
        </p:nvSpPr>
        <p:spPr>
          <a:xfrm>
            <a:off x="2840826" y="1667232"/>
            <a:ext cx="792088" cy="276999"/>
          </a:xfrm>
          <a:prstGeom prst="rect">
            <a:avLst/>
          </a:prstGeom>
          <a:noFill/>
        </p:spPr>
        <p:txBody>
          <a:bodyPr wrap="square" rtlCol="0">
            <a:spAutoFit/>
          </a:bodyPr>
          <a:lstStyle/>
          <a:p>
            <a:pPr algn="ctr"/>
            <a:r>
              <a:rPr lang="en-US" sz="1200" dirty="0"/>
              <a:t>low marsh</a:t>
            </a:r>
          </a:p>
        </p:txBody>
      </p:sp>
      <p:sp>
        <p:nvSpPr>
          <p:cNvPr id="37" name="TextBox 36">
            <a:extLst>
              <a:ext uri="{FF2B5EF4-FFF2-40B4-BE49-F238E27FC236}">
                <a16:creationId xmlns:a16="http://schemas.microsoft.com/office/drawing/2014/main" id="{802802B4-A329-FB40-81DC-6F0F946535AD}"/>
              </a:ext>
            </a:extLst>
          </p:cNvPr>
          <p:cNvSpPr txBox="1"/>
          <p:nvPr/>
        </p:nvSpPr>
        <p:spPr>
          <a:xfrm>
            <a:off x="3941748" y="1667232"/>
            <a:ext cx="792088" cy="461665"/>
          </a:xfrm>
          <a:prstGeom prst="rect">
            <a:avLst/>
          </a:prstGeom>
          <a:noFill/>
        </p:spPr>
        <p:txBody>
          <a:bodyPr wrap="square" rtlCol="0">
            <a:spAutoFit/>
          </a:bodyPr>
          <a:lstStyle/>
          <a:p>
            <a:pPr algn="ctr"/>
            <a:r>
              <a:rPr lang="en-US" sz="1200" dirty="0"/>
              <a:t>high marsh</a:t>
            </a:r>
          </a:p>
        </p:txBody>
      </p:sp>
      <p:sp>
        <p:nvSpPr>
          <p:cNvPr id="40" name="TextBox 39">
            <a:extLst>
              <a:ext uri="{FF2B5EF4-FFF2-40B4-BE49-F238E27FC236}">
                <a16:creationId xmlns:a16="http://schemas.microsoft.com/office/drawing/2014/main" id="{29F36269-9DAC-E848-B9FD-5BE692EDE1F8}"/>
              </a:ext>
            </a:extLst>
          </p:cNvPr>
          <p:cNvSpPr txBox="1"/>
          <p:nvPr/>
        </p:nvSpPr>
        <p:spPr>
          <a:xfrm>
            <a:off x="-39494" y="2942823"/>
            <a:ext cx="1371134" cy="276999"/>
          </a:xfrm>
          <a:prstGeom prst="rect">
            <a:avLst/>
          </a:prstGeom>
          <a:noFill/>
        </p:spPr>
        <p:txBody>
          <a:bodyPr wrap="square" rtlCol="0">
            <a:spAutoFit/>
          </a:bodyPr>
          <a:lstStyle/>
          <a:p>
            <a:pPr algn="ctr"/>
            <a:r>
              <a:rPr lang="en-US" sz="1200" dirty="0"/>
              <a:t>spring high tide</a:t>
            </a:r>
          </a:p>
        </p:txBody>
      </p:sp>
      <p:sp>
        <p:nvSpPr>
          <p:cNvPr id="41" name="TextBox 40">
            <a:extLst>
              <a:ext uri="{FF2B5EF4-FFF2-40B4-BE49-F238E27FC236}">
                <a16:creationId xmlns:a16="http://schemas.microsoft.com/office/drawing/2014/main" id="{365E7545-D619-9149-BC7C-E22ECBE9F865}"/>
              </a:ext>
            </a:extLst>
          </p:cNvPr>
          <p:cNvSpPr txBox="1"/>
          <p:nvPr/>
        </p:nvSpPr>
        <p:spPr>
          <a:xfrm>
            <a:off x="-43967" y="3230855"/>
            <a:ext cx="1371134" cy="276999"/>
          </a:xfrm>
          <a:prstGeom prst="rect">
            <a:avLst/>
          </a:prstGeom>
          <a:noFill/>
        </p:spPr>
        <p:txBody>
          <a:bodyPr wrap="square" rtlCol="0">
            <a:spAutoFit/>
          </a:bodyPr>
          <a:lstStyle/>
          <a:p>
            <a:pPr algn="ctr"/>
            <a:r>
              <a:rPr lang="en-US" sz="1200" dirty="0"/>
              <a:t>mean high tide</a:t>
            </a:r>
          </a:p>
        </p:txBody>
      </p:sp>
      <p:sp>
        <p:nvSpPr>
          <p:cNvPr id="42" name="TextBox 41">
            <a:extLst>
              <a:ext uri="{FF2B5EF4-FFF2-40B4-BE49-F238E27FC236}">
                <a16:creationId xmlns:a16="http://schemas.microsoft.com/office/drawing/2014/main" id="{33451907-43C3-5542-8A0D-9007B78550B4}"/>
              </a:ext>
            </a:extLst>
          </p:cNvPr>
          <p:cNvSpPr txBox="1"/>
          <p:nvPr/>
        </p:nvSpPr>
        <p:spPr>
          <a:xfrm>
            <a:off x="104522" y="3522557"/>
            <a:ext cx="964680" cy="276999"/>
          </a:xfrm>
          <a:prstGeom prst="rect">
            <a:avLst/>
          </a:prstGeom>
          <a:noFill/>
        </p:spPr>
        <p:txBody>
          <a:bodyPr wrap="square" rtlCol="0">
            <a:spAutoFit/>
          </a:bodyPr>
          <a:lstStyle/>
          <a:p>
            <a:r>
              <a:rPr lang="en-US" sz="1200" dirty="0"/>
              <a:t>low tide</a:t>
            </a:r>
          </a:p>
        </p:txBody>
      </p:sp>
      <p:sp>
        <p:nvSpPr>
          <p:cNvPr id="43" name="TextBox 42">
            <a:extLst>
              <a:ext uri="{FF2B5EF4-FFF2-40B4-BE49-F238E27FC236}">
                <a16:creationId xmlns:a16="http://schemas.microsoft.com/office/drawing/2014/main" id="{810E08AA-A7FB-C942-A55F-05FAC30E0E64}"/>
              </a:ext>
            </a:extLst>
          </p:cNvPr>
          <p:cNvSpPr txBox="1"/>
          <p:nvPr/>
        </p:nvSpPr>
        <p:spPr>
          <a:xfrm rot="20705761">
            <a:off x="3186687" y="3254044"/>
            <a:ext cx="2078771" cy="1015663"/>
          </a:xfrm>
          <a:prstGeom prst="rect">
            <a:avLst/>
          </a:prstGeom>
          <a:noFill/>
        </p:spPr>
        <p:txBody>
          <a:bodyPr wrap="square" rtlCol="0">
            <a:spAutoFit/>
          </a:bodyPr>
          <a:lstStyle/>
          <a:p>
            <a:pPr algn="ctr"/>
            <a:r>
              <a:rPr lang="en-US" sz="1200" dirty="0"/>
              <a:t>decreasing salinity</a:t>
            </a:r>
          </a:p>
          <a:p>
            <a:pPr algn="ctr"/>
            <a:r>
              <a:rPr lang="en-US" sz="1200" dirty="0"/>
              <a:t>greater soil fertility</a:t>
            </a:r>
          </a:p>
          <a:p>
            <a:pPr algn="ctr"/>
            <a:r>
              <a:rPr lang="en-US" sz="1200" dirty="0"/>
              <a:t>reduced sea water flooding</a:t>
            </a:r>
          </a:p>
          <a:p>
            <a:pPr algn="ctr"/>
            <a:endParaRPr lang="en-US" sz="1200" dirty="0"/>
          </a:p>
          <a:p>
            <a:pPr algn="ctr"/>
            <a:endParaRPr lang="en-US" sz="1200" dirty="0"/>
          </a:p>
        </p:txBody>
      </p:sp>
      <p:sp>
        <p:nvSpPr>
          <p:cNvPr id="44" name="TextBox 43">
            <a:extLst>
              <a:ext uri="{FF2B5EF4-FFF2-40B4-BE49-F238E27FC236}">
                <a16:creationId xmlns:a16="http://schemas.microsoft.com/office/drawing/2014/main" id="{C578ACAE-30A7-C74A-88E1-9DF61B54F0AC}"/>
              </a:ext>
            </a:extLst>
          </p:cNvPr>
          <p:cNvSpPr txBox="1"/>
          <p:nvPr/>
        </p:nvSpPr>
        <p:spPr>
          <a:xfrm>
            <a:off x="2083257" y="1059582"/>
            <a:ext cx="1983997" cy="276999"/>
          </a:xfrm>
          <a:prstGeom prst="rect">
            <a:avLst/>
          </a:prstGeom>
          <a:noFill/>
        </p:spPr>
        <p:txBody>
          <a:bodyPr wrap="square" rtlCol="0">
            <a:spAutoFit/>
          </a:bodyPr>
          <a:lstStyle/>
          <a:p>
            <a:pPr algn="ctr"/>
            <a:r>
              <a:rPr lang="en-US" sz="1200" dirty="0"/>
              <a:t>vegetation succession (time)</a:t>
            </a:r>
          </a:p>
        </p:txBody>
      </p:sp>
      <mc:AlternateContent xmlns:mc="http://schemas.openxmlformats.org/markup-compatibility/2006" xmlns:p14="http://schemas.microsoft.com/office/powerpoint/2010/main">
        <mc:Choice Requires="p14">
          <p:contentPart p14:bwMode="auto" r:id="rId4">
            <p14:nvContentPartPr>
              <p14:cNvPr id="46" name="Ink 45">
                <a:extLst>
                  <a:ext uri="{FF2B5EF4-FFF2-40B4-BE49-F238E27FC236}">
                    <a16:creationId xmlns:a16="http://schemas.microsoft.com/office/drawing/2014/main" id="{B2E44E76-149B-2E4B-858C-DABBFC0A2E3E}"/>
                  </a:ext>
                </a:extLst>
              </p14:cNvPr>
              <p14:cNvContentPartPr/>
              <p14:nvPr/>
            </p14:nvContentPartPr>
            <p14:xfrm>
              <a:off x="702650" y="3660221"/>
              <a:ext cx="407880" cy="167040"/>
            </p14:xfrm>
          </p:contentPart>
        </mc:Choice>
        <mc:Fallback xmlns="">
          <p:pic>
            <p:nvPicPr>
              <p:cNvPr id="46" name="Ink 45">
                <a:extLst>
                  <a:ext uri="{FF2B5EF4-FFF2-40B4-BE49-F238E27FC236}">
                    <a16:creationId xmlns:a16="http://schemas.microsoft.com/office/drawing/2014/main" id="{B2E44E76-149B-2E4B-858C-DABBFC0A2E3E}"/>
                  </a:ext>
                </a:extLst>
              </p:cNvPr>
              <p:cNvPicPr/>
              <p:nvPr/>
            </p:nvPicPr>
            <p:blipFill>
              <a:blip r:embed="rId5"/>
              <a:stretch>
                <a:fillRect/>
              </a:stretch>
            </p:blipFill>
            <p:spPr>
              <a:xfrm>
                <a:off x="694010" y="3651221"/>
                <a:ext cx="425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7" name="Ink 46">
                <a:extLst>
                  <a:ext uri="{FF2B5EF4-FFF2-40B4-BE49-F238E27FC236}">
                    <a16:creationId xmlns:a16="http://schemas.microsoft.com/office/drawing/2014/main" id="{ABFE0F60-D343-EB4F-B868-83ECC0F281F3}"/>
                  </a:ext>
                </a:extLst>
              </p14:cNvPr>
              <p14:cNvContentPartPr/>
              <p14:nvPr/>
            </p14:nvContentPartPr>
            <p14:xfrm>
              <a:off x="2885632" y="2970316"/>
              <a:ext cx="305280" cy="427680"/>
            </p14:xfrm>
          </p:contentPart>
        </mc:Choice>
        <mc:Fallback xmlns="">
          <p:pic>
            <p:nvPicPr>
              <p:cNvPr id="47" name="Ink 46">
                <a:extLst>
                  <a:ext uri="{FF2B5EF4-FFF2-40B4-BE49-F238E27FC236}">
                    <a16:creationId xmlns:a16="http://schemas.microsoft.com/office/drawing/2014/main" id="{ABFE0F60-D343-EB4F-B868-83ECC0F281F3}"/>
                  </a:ext>
                </a:extLst>
              </p:cNvPr>
              <p:cNvPicPr/>
              <p:nvPr/>
            </p:nvPicPr>
            <p:blipFill>
              <a:blip r:embed="rId7"/>
              <a:stretch>
                <a:fillRect/>
              </a:stretch>
            </p:blipFill>
            <p:spPr>
              <a:xfrm>
                <a:off x="2876632" y="2961676"/>
                <a:ext cx="322920" cy="445320"/>
              </a:xfrm>
              <a:prstGeom prst="rect">
                <a:avLst/>
              </a:prstGeom>
            </p:spPr>
          </p:pic>
        </mc:Fallback>
      </mc:AlternateContent>
      <p:grpSp>
        <p:nvGrpSpPr>
          <p:cNvPr id="52" name="Group 51">
            <a:extLst>
              <a:ext uri="{FF2B5EF4-FFF2-40B4-BE49-F238E27FC236}">
                <a16:creationId xmlns:a16="http://schemas.microsoft.com/office/drawing/2014/main" id="{6D846324-E1CE-3E40-86A5-75374192A307}"/>
              </a:ext>
            </a:extLst>
          </p:cNvPr>
          <p:cNvGrpSpPr/>
          <p:nvPr/>
        </p:nvGrpSpPr>
        <p:grpSpPr>
          <a:xfrm>
            <a:off x="4490512" y="2555236"/>
            <a:ext cx="337680" cy="695160"/>
            <a:chOff x="5861646" y="2483228"/>
            <a:chExt cx="337680" cy="695160"/>
          </a:xfrm>
        </p:grpSpPr>
        <mc:AlternateContent xmlns:mc="http://schemas.openxmlformats.org/markup-compatibility/2006" xmlns:p14="http://schemas.microsoft.com/office/powerpoint/2010/main">
          <mc:Choice Requires="p14">
            <p:contentPart p14:bwMode="auto" r:id="rId8">
              <p14:nvContentPartPr>
                <p14:cNvPr id="48" name="Ink 47">
                  <a:extLst>
                    <a:ext uri="{FF2B5EF4-FFF2-40B4-BE49-F238E27FC236}">
                      <a16:creationId xmlns:a16="http://schemas.microsoft.com/office/drawing/2014/main" id="{FCE0E5F2-4CE8-FD4A-9D5A-35970968C493}"/>
                    </a:ext>
                  </a:extLst>
                </p14:cNvPr>
                <p14:cNvContentPartPr/>
                <p14:nvPr/>
              </p14:nvContentPartPr>
              <p14:xfrm>
                <a:off x="5949846" y="2607428"/>
                <a:ext cx="196200" cy="501480"/>
              </p14:xfrm>
            </p:contentPart>
          </mc:Choice>
          <mc:Fallback xmlns="">
            <p:pic>
              <p:nvPicPr>
                <p:cNvPr id="48" name="Ink 47">
                  <a:extLst>
                    <a:ext uri="{FF2B5EF4-FFF2-40B4-BE49-F238E27FC236}">
                      <a16:creationId xmlns:a16="http://schemas.microsoft.com/office/drawing/2014/main" id="{FCE0E5F2-4CE8-FD4A-9D5A-35970968C493}"/>
                    </a:ext>
                  </a:extLst>
                </p:cNvPr>
                <p:cNvPicPr/>
                <p:nvPr/>
              </p:nvPicPr>
              <p:blipFill>
                <a:blip r:embed="rId9"/>
                <a:stretch>
                  <a:fillRect/>
                </a:stretch>
              </p:blipFill>
              <p:spPr>
                <a:xfrm>
                  <a:off x="5941206" y="2598428"/>
                  <a:ext cx="21384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9" name="Ink 48">
                  <a:extLst>
                    <a:ext uri="{FF2B5EF4-FFF2-40B4-BE49-F238E27FC236}">
                      <a16:creationId xmlns:a16="http://schemas.microsoft.com/office/drawing/2014/main" id="{4CCFFA19-C895-C74B-9CC3-19FC01FAD184}"/>
                    </a:ext>
                  </a:extLst>
                </p14:cNvPr>
                <p14:cNvContentPartPr/>
                <p14:nvPr/>
              </p14:nvContentPartPr>
              <p14:xfrm>
                <a:off x="6142806" y="2483228"/>
                <a:ext cx="56520" cy="642960"/>
              </p14:xfrm>
            </p:contentPart>
          </mc:Choice>
          <mc:Fallback xmlns="">
            <p:pic>
              <p:nvPicPr>
                <p:cNvPr id="49" name="Ink 48">
                  <a:extLst>
                    <a:ext uri="{FF2B5EF4-FFF2-40B4-BE49-F238E27FC236}">
                      <a16:creationId xmlns:a16="http://schemas.microsoft.com/office/drawing/2014/main" id="{4CCFFA19-C895-C74B-9CC3-19FC01FAD184}"/>
                    </a:ext>
                  </a:extLst>
                </p:cNvPr>
                <p:cNvPicPr/>
                <p:nvPr/>
              </p:nvPicPr>
              <p:blipFill>
                <a:blip r:embed="rId11"/>
                <a:stretch>
                  <a:fillRect/>
                </a:stretch>
              </p:blipFill>
              <p:spPr>
                <a:xfrm>
                  <a:off x="6134166" y="2474228"/>
                  <a:ext cx="7416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 name="Ink 50">
                  <a:extLst>
                    <a:ext uri="{FF2B5EF4-FFF2-40B4-BE49-F238E27FC236}">
                      <a16:creationId xmlns:a16="http://schemas.microsoft.com/office/drawing/2014/main" id="{38FC1967-B96D-2241-862E-9C1CFE7C4E59}"/>
                    </a:ext>
                  </a:extLst>
                </p14:cNvPr>
                <p14:cNvContentPartPr/>
                <p14:nvPr/>
              </p14:nvContentPartPr>
              <p14:xfrm>
                <a:off x="5861646" y="2878508"/>
                <a:ext cx="297720" cy="299880"/>
              </p14:xfrm>
            </p:contentPart>
          </mc:Choice>
          <mc:Fallback xmlns="">
            <p:pic>
              <p:nvPicPr>
                <p:cNvPr id="51" name="Ink 50">
                  <a:extLst>
                    <a:ext uri="{FF2B5EF4-FFF2-40B4-BE49-F238E27FC236}">
                      <a16:creationId xmlns:a16="http://schemas.microsoft.com/office/drawing/2014/main" id="{38FC1967-B96D-2241-862E-9C1CFE7C4E59}"/>
                    </a:ext>
                  </a:extLst>
                </p:cNvPr>
                <p:cNvPicPr/>
                <p:nvPr/>
              </p:nvPicPr>
              <p:blipFill>
                <a:blip r:embed="rId13"/>
                <a:stretch>
                  <a:fillRect/>
                </a:stretch>
              </p:blipFill>
              <p:spPr>
                <a:xfrm>
                  <a:off x="5853006" y="2869868"/>
                  <a:ext cx="315360" cy="31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53" name="Ink 52">
                <a:extLst>
                  <a:ext uri="{FF2B5EF4-FFF2-40B4-BE49-F238E27FC236}">
                    <a16:creationId xmlns:a16="http://schemas.microsoft.com/office/drawing/2014/main" id="{C878E9EA-9EF8-4C47-ACE3-9D5BB7AC903E}"/>
                  </a:ext>
                </a:extLst>
              </p14:cNvPr>
              <p14:cNvContentPartPr/>
              <p14:nvPr/>
            </p14:nvContentPartPr>
            <p14:xfrm>
              <a:off x="3756112" y="2946916"/>
              <a:ext cx="479520" cy="268920"/>
            </p14:xfrm>
          </p:contentPart>
        </mc:Choice>
        <mc:Fallback xmlns="">
          <p:pic>
            <p:nvPicPr>
              <p:cNvPr id="53" name="Ink 52">
                <a:extLst>
                  <a:ext uri="{FF2B5EF4-FFF2-40B4-BE49-F238E27FC236}">
                    <a16:creationId xmlns:a16="http://schemas.microsoft.com/office/drawing/2014/main" id="{C878E9EA-9EF8-4C47-ACE3-9D5BB7AC903E}"/>
                  </a:ext>
                </a:extLst>
              </p:cNvPr>
              <p:cNvPicPr/>
              <p:nvPr/>
            </p:nvPicPr>
            <p:blipFill>
              <a:blip r:embed="rId15"/>
              <a:stretch>
                <a:fillRect/>
              </a:stretch>
            </p:blipFill>
            <p:spPr>
              <a:xfrm>
                <a:off x="3747472" y="2938276"/>
                <a:ext cx="497160" cy="286560"/>
              </a:xfrm>
              <a:prstGeom prst="rect">
                <a:avLst/>
              </a:prstGeom>
            </p:spPr>
          </p:pic>
        </mc:Fallback>
      </mc:AlternateContent>
      <p:grpSp>
        <p:nvGrpSpPr>
          <p:cNvPr id="57" name="Group 56">
            <a:extLst>
              <a:ext uri="{FF2B5EF4-FFF2-40B4-BE49-F238E27FC236}">
                <a16:creationId xmlns:a16="http://schemas.microsoft.com/office/drawing/2014/main" id="{02AE1D8E-EFA6-8942-ADB6-9DBA20612C7E}"/>
              </a:ext>
            </a:extLst>
          </p:cNvPr>
          <p:cNvGrpSpPr/>
          <p:nvPr/>
        </p:nvGrpSpPr>
        <p:grpSpPr>
          <a:xfrm>
            <a:off x="3753232" y="2948716"/>
            <a:ext cx="342360" cy="203040"/>
            <a:chOff x="5124366" y="2876708"/>
            <a:chExt cx="342360" cy="203040"/>
          </a:xfrm>
        </p:grpSpPr>
        <mc:AlternateContent xmlns:mc="http://schemas.openxmlformats.org/markup-compatibility/2006" xmlns:p14="http://schemas.microsoft.com/office/powerpoint/2010/main">
          <mc:Choice Requires="p14">
            <p:contentPart p14:bwMode="auto" r:id="rId16">
              <p14:nvContentPartPr>
                <p14:cNvPr id="54" name="Ink 53">
                  <a:extLst>
                    <a:ext uri="{FF2B5EF4-FFF2-40B4-BE49-F238E27FC236}">
                      <a16:creationId xmlns:a16="http://schemas.microsoft.com/office/drawing/2014/main" id="{26E71248-4CC7-1942-9087-34A29FB9E53A}"/>
                    </a:ext>
                  </a:extLst>
                </p14:cNvPr>
                <p14:cNvContentPartPr/>
                <p14:nvPr/>
              </p14:nvContentPartPr>
              <p14:xfrm>
                <a:off x="5124366" y="2973188"/>
                <a:ext cx="129240" cy="106560"/>
              </p14:xfrm>
            </p:contentPart>
          </mc:Choice>
          <mc:Fallback xmlns="">
            <p:pic>
              <p:nvPicPr>
                <p:cNvPr id="54" name="Ink 53">
                  <a:extLst>
                    <a:ext uri="{FF2B5EF4-FFF2-40B4-BE49-F238E27FC236}">
                      <a16:creationId xmlns:a16="http://schemas.microsoft.com/office/drawing/2014/main" id="{26E71248-4CC7-1942-9087-34A29FB9E53A}"/>
                    </a:ext>
                  </a:extLst>
                </p:cNvPr>
                <p:cNvPicPr/>
                <p:nvPr/>
              </p:nvPicPr>
              <p:blipFill>
                <a:blip r:embed="rId17"/>
                <a:stretch>
                  <a:fillRect/>
                </a:stretch>
              </p:blipFill>
              <p:spPr>
                <a:xfrm>
                  <a:off x="5115726" y="2964188"/>
                  <a:ext cx="146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5" name="Ink 54">
                  <a:extLst>
                    <a:ext uri="{FF2B5EF4-FFF2-40B4-BE49-F238E27FC236}">
                      <a16:creationId xmlns:a16="http://schemas.microsoft.com/office/drawing/2014/main" id="{000E9985-E9B2-1240-ACA2-0C2D254299B4}"/>
                    </a:ext>
                  </a:extLst>
                </p14:cNvPr>
                <p14:cNvContentPartPr/>
                <p14:nvPr/>
              </p14:nvContentPartPr>
              <p14:xfrm>
                <a:off x="5229846" y="2876708"/>
                <a:ext cx="150480" cy="160560"/>
              </p14:xfrm>
            </p:contentPart>
          </mc:Choice>
          <mc:Fallback xmlns="">
            <p:pic>
              <p:nvPicPr>
                <p:cNvPr id="55" name="Ink 54">
                  <a:extLst>
                    <a:ext uri="{FF2B5EF4-FFF2-40B4-BE49-F238E27FC236}">
                      <a16:creationId xmlns:a16="http://schemas.microsoft.com/office/drawing/2014/main" id="{000E9985-E9B2-1240-ACA2-0C2D254299B4}"/>
                    </a:ext>
                  </a:extLst>
                </p:cNvPr>
                <p:cNvPicPr/>
                <p:nvPr/>
              </p:nvPicPr>
              <p:blipFill>
                <a:blip r:embed="rId19"/>
                <a:stretch>
                  <a:fillRect/>
                </a:stretch>
              </p:blipFill>
              <p:spPr>
                <a:xfrm>
                  <a:off x="5220846" y="2868068"/>
                  <a:ext cx="168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6" name="Ink 55">
                  <a:extLst>
                    <a:ext uri="{FF2B5EF4-FFF2-40B4-BE49-F238E27FC236}">
                      <a16:creationId xmlns:a16="http://schemas.microsoft.com/office/drawing/2014/main" id="{7C94682A-ACD8-6D42-8D41-3ADA836FF7AB}"/>
                    </a:ext>
                  </a:extLst>
                </p14:cNvPr>
                <p14:cNvContentPartPr/>
                <p14:nvPr/>
              </p14:nvContentPartPr>
              <p14:xfrm>
                <a:off x="5394726" y="2973548"/>
                <a:ext cx="72000" cy="32760"/>
              </p14:xfrm>
            </p:contentPart>
          </mc:Choice>
          <mc:Fallback xmlns="">
            <p:pic>
              <p:nvPicPr>
                <p:cNvPr id="56" name="Ink 55">
                  <a:extLst>
                    <a:ext uri="{FF2B5EF4-FFF2-40B4-BE49-F238E27FC236}">
                      <a16:creationId xmlns:a16="http://schemas.microsoft.com/office/drawing/2014/main" id="{7C94682A-ACD8-6D42-8D41-3ADA836FF7AB}"/>
                    </a:ext>
                  </a:extLst>
                </p:cNvPr>
                <p:cNvPicPr/>
                <p:nvPr/>
              </p:nvPicPr>
              <p:blipFill>
                <a:blip r:embed="rId21"/>
                <a:stretch>
                  <a:fillRect/>
                </a:stretch>
              </p:blipFill>
              <p:spPr>
                <a:xfrm>
                  <a:off x="5386086" y="2964548"/>
                  <a:ext cx="89640" cy="5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16EC65BD-C40D-4346-A81E-E69227A4C6E7}"/>
                  </a:ext>
                </a:extLst>
              </p14:cNvPr>
              <p14:cNvContentPartPr/>
              <p14:nvPr/>
            </p14:nvContentPartPr>
            <p14:xfrm>
              <a:off x="4777792" y="2572876"/>
              <a:ext cx="57600" cy="151560"/>
            </p14:xfrm>
          </p:contentPart>
        </mc:Choice>
        <mc:Fallback xmlns="">
          <p:pic>
            <p:nvPicPr>
              <p:cNvPr id="58" name="Ink 57">
                <a:extLst>
                  <a:ext uri="{FF2B5EF4-FFF2-40B4-BE49-F238E27FC236}">
                    <a16:creationId xmlns:a16="http://schemas.microsoft.com/office/drawing/2014/main" id="{16EC65BD-C40D-4346-A81E-E69227A4C6E7}"/>
                  </a:ext>
                </a:extLst>
              </p:cNvPr>
              <p:cNvPicPr/>
              <p:nvPr/>
            </p:nvPicPr>
            <p:blipFill>
              <a:blip r:embed="rId23"/>
              <a:stretch>
                <a:fillRect/>
              </a:stretch>
            </p:blipFill>
            <p:spPr>
              <a:xfrm>
                <a:off x="4768792" y="2564236"/>
                <a:ext cx="75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9" name="Ink 58">
                <a:extLst>
                  <a:ext uri="{FF2B5EF4-FFF2-40B4-BE49-F238E27FC236}">
                    <a16:creationId xmlns:a16="http://schemas.microsoft.com/office/drawing/2014/main" id="{501BDF23-31A0-DB49-A889-A52EBADB1F4C}"/>
                  </a:ext>
                </a:extLst>
              </p14:cNvPr>
              <p14:cNvContentPartPr/>
              <p14:nvPr/>
            </p14:nvContentPartPr>
            <p14:xfrm>
              <a:off x="4596712" y="2713636"/>
              <a:ext cx="57240" cy="81000"/>
            </p14:xfrm>
          </p:contentPart>
        </mc:Choice>
        <mc:Fallback xmlns="">
          <p:pic>
            <p:nvPicPr>
              <p:cNvPr id="59" name="Ink 58">
                <a:extLst>
                  <a:ext uri="{FF2B5EF4-FFF2-40B4-BE49-F238E27FC236}">
                    <a16:creationId xmlns:a16="http://schemas.microsoft.com/office/drawing/2014/main" id="{501BDF23-31A0-DB49-A889-A52EBADB1F4C}"/>
                  </a:ext>
                </a:extLst>
              </p:cNvPr>
              <p:cNvPicPr/>
              <p:nvPr/>
            </p:nvPicPr>
            <p:blipFill>
              <a:blip r:embed="rId25"/>
              <a:stretch>
                <a:fillRect/>
              </a:stretch>
            </p:blipFill>
            <p:spPr>
              <a:xfrm>
                <a:off x="4587712" y="2704636"/>
                <a:ext cx="74880" cy="98640"/>
              </a:xfrm>
              <a:prstGeom prst="rect">
                <a:avLst/>
              </a:prstGeom>
            </p:spPr>
          </p:pic>
        </mc:Fallback>
      </mc:AlternateContent>
      <p:grpSp>
        <p:nvGrpSpPr>
          <p:cNvPr id="82" name="Group 81">
            <a:extLst>
              <a:ext uri="{FF2B5EF4-FFF2-40B4-BE49-F238E27FC236}">
                <a16:creationId xmlns:a16="http://schemas.microsoft.com/office/drawing/2014/main" id="{F51915DE-C666-8D4F-BD7A-DE792C5CBB32}"/>
              </a:ext>
            </a:extLst>
          </p:cNvPr>
          <p:cNvGrpSpPr/>
          <p:nvPr/>
        </p:nvGrpSpPr>
        <p:grpSpPr>
          <a:xfrm>
            <a:off x="5821662" y="1838542"/>
            <a:ext cx="589450" cy="1415814"/>
            <a:chOff x="7266366" y="1502588"/>
            <a:chExt cx="515880" cy="1679760"/>
          </a:xfrm>
        </p:grpSpPr>
        <mc:AlternateContent xmlns:mc="http://schemas.openxmlformats.org/markup-compatibility/2006" xmlns:p14="http://schemas.microsoft.com/office/powerpoint/2010/main">
          <mc:Choice Requires="p14">
            <p:contentPart p14:bwMode="auto" r:id="rId26">
              <p14:nvContentPartPr>
                <p14:cNvPr id="60" name="Ink 59">
                  <a:extLst>
                    <a:ext uri="{FF2B5EF4-FFF2-40B4-BE49-F238E27FC236}">
                      <a16:creationId xmlns:a16="http://schemas.microsoft.com/office/drawing/2014/main" id="{E158760A-9939-0749-A806-3BD77376C57A}"/>
                    </a:ext>
                  </a:extLst>
                </p14:cNvPr>
                <p14:cNvContentPartPr/>
                <p14:nvPr/>
              </p14:nvContentPartPr>
              <p14:xfrm>
                <a:off x="7370406" y="1663508"/>
                <a:ext cx="142200" cy="922680"/>
              </p14:xfrm>
            </p:contentPart>
          </mc:Choice>
          <mc:Fallback xmlns="">
            <p:pic>
              <p:nvPicPr>
                <p:cNvPr id="60" name="Ink 59">
                  <a:extLst>
                    <a:ext uri="{FF2B5EF4-FFF2-40B4-BE49-F238E27FC236}">
                      <a16:creationId xmlns:a16="http://schemas.microsoft.com/office/drawing/2014/main" id="{E158760A-9939-0749-A806-3BD77376C57A}"/>
                    </a:ext>
                  </a:extLst>
                </p:cNvPr>
                <p:cNvPicPr/>
                <p:nvPr/>
              </p:nvPicPr>
              <p:blipFill>
                <a:blip r:embed="rId27"/>
                <a:stretch>
                  <a:fillRect/>
                </a:stretch>
              </p:blipFill>
              <p:spPr>
                <a:xfrm>
                  <a:off x="7362524" y="1652829"/>
                  <a:ext cx="157650" cy="94361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1" name="Ink 60">
                  <a:extLst>
                    <a:ext uri="{FF2B5EF4-FFF2-40B4-BE49-F238E27FC236}">
                      <a16:creationId xmlns:a16="http://schemas.microsoft.com/office/drawing/2014/main" id="{8E7E1100-A90C-FC43-ACEB-E5C65A452F4E}"/>
                    </a:ext>
                  </a:extLst>
                </p14:cNvPr>
                <p14:cNvContentPartPr/>
                <p14:nvPr/>
              </p14:nvContentPartPr>
              <p14:xfrm>
                <a:off x="7534206" y="1502588"/>
                <a:ext cx="161640" cy="1020600"/>
              </p14:xfrm>
            </p:contentPart>
          </mc:Choice>
          <mc:Fallback xmlns="">
            <p:pic>
              <p:nvPicPr>
                <p:cNvPr id="61" name="Ink 60">
                  <a:extLst>
                    <a:ext uri="{FF2B5EF4-FFF2-40B4-BE49-F238E27FC236}">
                      <a16:creationId xmlns:a16="http://schemas.microsoft.com/office/drawing/2014/main" id="{8E7E1100-A90C-FC43-ACEB-E5C65A452F4E}"/>
                    </a:ext>
                  </a:extLst>
                </p:cNvPr>
                <p:cNvPicPr/>
                <p:nvPr/>
              </p:nvPicPr>
              <p:blipFill>
                <a:blip r:embed="rId29"/>
                <a:stretch>
                  <a:fillRect/>
                </a:stretch>
              </p:blipFill>
              <p:spPr>
                <a:xfrm>
                  <a:off x="7526329" y="1491908"/>
                  <a:ext cx="177079" cy="104153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3" name="Ink 62">
                  <a:extLst>
                    <a:ext uri="{FF2B5EF4-FFF2-40B4-BE49-F238E27FC236}">
                      <a16:creationId xmlns:a16="http://schemas.microsoft.com/office/drawing/2014/main" id="{A9BA8753-7AD2-834D-B5FE-0E187D2651DC}"/>
                    </a:ext>
                  </a:extLst>
                </p14:cNvPr>
                <p14:cNvContentPartPr/>
                <p14:nvPr/>
              </p14:nvContentPartPr>
              <p14:xfrm>
                <a:off x="7370766" y="2558468"/>
                <a:ext cx="190440" cy="617760"/>
              </p14:xfrm>
            </p:contentPart>
          </mc:Choice>
          <mc:Fallback xmlns="">
            <p:pic>
              <p:nvPicPr>
                <p:cNvPr id="63" name="Ink 62">
                  <a:extLst>
                    <a:ext uri="{FF2B5EF4-FFF2-40B4-BE49-F238E27FC236}">
                      <a16:creationId xmlns:a16="http://schemas.microsoft.com/office/drawing/2014/main" id="{A9BA8753-7AD2-834D-B5FE-0E187D2651DC}"/>
                    </a:ext>
                  </a:extLst>
                </p:cNvPr>
                <p:cNvPicPr/>
                <p:nvPr/>
              </p:nvPicPr>
              <p:blipFill>
                <a:blip r:embed="rId31"/>
                <a:stretch>
                  <a:fillRect/>
                </a:stretch>
              </p:blipFill>
              <p:spPr>
                <a:xfrm>
                  <a:off x="7363199" y="2547788"/>
                  <a:ext cx="205890" cy="63869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5" name="Ink 64">
                  <a:extLst>
                    <a:ext uri="{FF2B5EF4-FFF2-40B4-BE49-F238E27FC236}">
                      <a16:creationId xmlns:a16="http://schemas.microsoft.com/office/drawing/2014/main" id="{48C7CAE4-EE73-1F4C-95B9-77622738270A}"/>
                    </a:ext>
                  </a:extLst>
                </p14:cNvPr>
                <p14:cNvContentPartPr/>
                <p14:nvPr/>
              </p14:nvContentPartPr>
              <p14:xfrm>
                <a:off x="7266366" y="3037988"/>
                <a:ext cx="175680" cy="80280"/>
              </p14:xfrm>
            </p:contentPart>
          </mc:Choice>
          <mc:Fallback xmlns="">
            <p:pic>
              <p:nvPicPr>
                <p:cNvPr id="65" name="Ink 64">
                  <a:extLst>
                    <a:ext uri="{FF2B5EF4-FFF2-40B4-BE49-F238E27FC236}">
                      <a16:creationId xmlns:a16="http://schemas.microsoft.com/office/drawing/2014/main" id="{48C7CAE4-EE73-1F4C-95B9-77622738270A}"/>
                    </a:ext>
                  </a:extLst>
                </p:cNvPr>
                <p:cNvPicPr/>
                <p:nvPr/>
              </p:nvPicPr>
              <p:blipFill>
                <a:blip r:embed="rId33"/>
                <a:stretch>
                  <a:fillRect/>
                </a:stretch>
              </p:blipFill>
              <p:spPr>
                <a:xfrm>
                  <a:off x="7258810" y="3027739"/>
                  <a:ext cx="191107" cy="10120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7" name="Ink 66">
                  <a:extLst>
                    <a:ext uri="{FF2B5EF4-FFF2-40B4-BE49-F238E27FC236}">
                      <a16:creationId xmlns:a16="http://schemas.microsoft.com/office/drawing/2014/main" id="{A3C557BC-61CC-AC43-BA22-776A611BBE28}"/>
                    </a:ext>
                  </a:extLst>
                </p14:cNvPr>
                <p14:cNvContentPartPr/>
                <p14:nvPr/>
              </p14:nvContentPartPr>
              <p14:xfrm>
                <a:off x="7544286" y="2526068"/>
                <a:ext cx="235080" cy="656280"/>
              </p14:xfrm>
            </p:contentPart>
          </mc:Choice>
          <mc:Fallback xmlns="">
            <p:pic>
              <p:nvPicPr>
                <p:cNvPr id="67" name="Ink 66">
                  <a:extLst>
                    <a:ext uri="{FF2B5EF4-FFF2-40B4-BE49-F238E27FC236}">
                      <a16:creationId xmlns:a16="http://schemas.microsoft.com/office/drawing/2014/main" id="{A3C557BC-61CC-AC43-BA22-776A611BBE28}"/>
                    </a:ext>
                  </a:extLst>
                </p:cNvPr>
                <p:cNvPicPr/>
                <p:nvPr/>
              </p:nvPicPr>
              <p:blipFill>
                <a:blip r:embed="rId35"/>
                <a:stretch>
                  <a:fillRect/>
                </a:stretch>
              </p:blipFill>
              <p:spPr>
                <a:xfrm>
                  <a:off x="7536723" y="2515820"/>
                  <a:ext cx="250521" cy="67720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9" name="Ink 68">
                  <a:extLst>
                    <a:ext uri="{FF2B5EF4-FFF2-40B4-BE49-F238E27FC236}">
                      <a16:creationId xmlns:a16="http://schemas.microsoft.com/office/drawing/2014/main" id="{3280D02C-2B8D-EF44-9BD1-872B6EC3BBB4}"/>
                    </a:ext>
                  </a:extLst>
                </p14:cNvPr>
                <p14:cNvContentPartPr/>
                <p14:nvPr/>
              </p14:nvContentPartPr>
              <p14:xfrm>
                <a:off x="7694766" y="3005948"/>
                <a:ext cx="20880" cy="111240"/>
              </p14:xfrm>
            </p:contentPart>
          </mc:Choice>
          <mc:Fallback xmlns="">
            <p:pic>
              <p:nvPicPr>
                <p:cNvPr id="69" name="Ink 68">
                  <a:extLst>
                    <a:ext uri="{FF2B5EF4-FFF2-40B4-BE49-F238E27FC236}">
                      <a16:creationId xmlns:a16="http://schemas.microsoft.com/office/drawing/2014/main" id="{3280D02C-2B8D-EF44-9BD1-872B6EC3BBB4}"/>
                    </a:ext>
                  </a:extLst>
                </p:cNvPr>
                <p:cNvPicPr/>
                <p:nvPr/>
              </p:nvPicPr>
              <p:blipFill>
                <a:blip r:embed="rId37"/>
                <a:stretch>
                  <a:fillRect/>
                </a:stretch>
              </p:blipFill>
              <p:spPr>
                <a:xfrm>
                  <a:off x="7686857" y="2995680"/>
                  <a:ext cx="36382" cy="13220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1" name="Ink 70">
                  <a:extLst>
                    <a:ext uri="{FF2B5EF4-FFF2-40B4-BE49-F238E27FC236}">
                      <a16:creationId xmlns:a16="http://schemas.microsoft.com/office/drawing/2014/main" id="{6DA523B4-D5A1-7749-ABBB-7EBBBF4864AA}"/>
                    </a:ext>
                  </a:extLst>
                </p14:cNvPr>
                <p14:cNvContentPartPr/>
                <p14:nvPr/>
              </p14:nvContentPartPr>
              <p14:xfrm>
                <a:off x="7515486" y="2553068"/>
                <a:ext cx="13320" cy="287640"/>
              </p14:xfrm>
            </p:contentPart>
          </mc:Choice>
          <mc:Fallback xmlns="">
            <p:pic>
              <p:nvPicPr>
                <p:cNvPr id="71" name="Ink 70">
                  <a:extLst>
                    <a:ext uri="{FF2B5EF4-FFF2-40B4-BE49-F238E27FC236}">
                      <a16:creationId xmlns:a16="http://schemas.microsoft.com/office/drawing/2014/main" id="{6DA523B4-D5A1-7749-ABBB-7EBBBF4864AA}"/>
                    </a:ext>
                  </a:extLst>
                </p:cNvPr>
                <p:cNvPicPr/>
                <p:nvPr/>
              </p:nvPicPr>
              <p:blipFill>
                <a:blip r:embed="rId39"/>
                <a:stretch>
                  <a:fillRect/>
                </a:stretch>
              </p:blipFill>
              <p:spPr>
                <a:xfrm>
                  <a:off x="7507557" y="2542399"/>
                  <a:ext cx="28860" cy="30855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 name="Ink 72">
                  <a:extLst>
                    <a:ext uri="{FF2B5EF4-FFF2-40B4-BE49-F238E27FC236}">
                      <a16:creationId xmlns:a16="http://schemas.microsoft.com/office/drawing/2014/main" id="{996F67F5-AEA3-5148-924C-CF3E4F4AECBE}"/>
                    </a:ext>
                  </a:extLst>
                </p14:cNvPr>
                <p14:cNvContentPartPr/>
                <p14:nvPr/>
              </p14:nvContentPartPr>
              <p14:xfrm>
                <a:off x="7712046" y="2973908"/>
                <a:ext cx="360" cy="70200"/>
              </p14:xfrm>
            </p:contentPart>
          </mc:Choice>
          <mc:Fallback xmlns="">
            <p:pic>
              <p:nvPicPr>
                <p:cNvPr id="73" name="Ink 72">
                  <a:extLst>
                    <a:ext uri="{FF2B5EF4-FFF2-40B4-BE49-F238E27FC236}">
                      <a16:creationId xmlns:a16="http://schemas.microsoft.com/office/drawing/2014/main" id="{996F67F5-AEA3-5148-924C-CF3E4F4AECBE}"/>
                    </a:ext>
                  </a:extLst>
                </p:cNvPr>
                <p:cNvPicPr/>
                <p:nvPr/>
              </p:nvPicPr>
              <p:blipFill>
                <a:blip r:embed="rId41"/>
                <a:stretch>
                  <a:fillRect/>
                </a:stretch>
              </p:blipFill>
              <p:spPr>
                <a:xfrm>
                  <a:off x="7703046" y="2963207"/>
                  <a:ext cx="18000" cy="9117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5" name="Ink 74">
                  <a:extLst>
                    <a:ext uri="{FF2B5EF4-FFF2-40B4-BE49-F238E27FC236}">
                      <a16:creationId xmlns:a16="http://schemas.microsoft.com/office/drawing/2014/main" id="{2BE845DE-3304-4D44-9514-D5F5D9D40889}"/>
                    </a:ext>
                  </a:extLst>
                </p14:cNvPr>
                <p14:cNvContentPartPr/>
                <p14:nvPr/>
              </p14:nvContentPartPr>
              <p14:xfrm>
                <a:off x="7496406" y="2835668"/>
                <a:ext cx="32760" cy="57600"/>
              </p14:xfrm>
            </p:contentPart>
          </mc:Choice>
          <mc:Fallback xmlns="">
            <p:pic>
              <p:nvPicPr>
                <p:cNvPr id="75" name="Ink 74">
                  <a:extLst>
                    <a:ext uri="{FF2B5EF4-FFF2-40B4-BE49-F238E27FC236}">
                      <a16:creationId xmlns:a16="http://schemas.microsoft.com/office/drawing/2014/main" id="{2BE845DE-3304-4D44-9514-D5F5D9D40889}"/>
                    </a:ext>
                  </a:extLst>
                </p:cNvPr>
                <p:cNvPicPr/>
                <p:nvPr/>
              </p:nvPicPr>
              <p:blipFill>
                <a:blip r:embed="rId43"/>
                <a:stretch>
                  <a:fillRect/>
                </a:stretch>
              </p:blipFill>
              <p:spPr>
                <a:xfrm>
                  <a:off x="7488531" y="2825001"/>
                  <a:ext cx="48195" cy="7850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7" name="Ink 76">
                  <a:extLst>
                    <a:ext uri="{FF2B5EF4-FFF2-40B4-BE49-F238E27FC236}">
                      <a16:creationId xmlns:a16="http://schemas.microsoft.com/office/drawing/2014/main" id="{5092474C-5747-A840-BD00-3BBAAA73F0C8}"/>
                    </a:ext>
                  </a:extLst>
                </p14:cNvPr>
                <p14:cNvContentPartPr/>
                <p14:nvPr/>
              </p14:nvContentPartPr>
              <p14:xfrm>
                <a:off x="7408566" y="1645508"/>
                <a:ext cx="195480" cy="906120"/>
              </p14:xfrm>
            </p:contentPart>
          </mc:Choice>
          <mc:Fallback xmlns="">
            <p:pic>
              <p:nvPicPr>
                <p:cNvPr id="77" name="Ink 76">
                  <a:extLst>
                    <a:ext uri="{FF2B5EF4-FFF2-40B4-BE49-F238E27FC236}">
                      <a16:creationId xmlns:a16="http://schemas.microsoft.com/office/drawing/2014/main" id="{5092474C-5747-A840-BD00-3BBAAA73F0C8}"/>
                    </a:ext>
                  </a:extLst>
                </p:cNvPr>
                <p:cNvPicPr/>
                <p:nvPr/>
              </p:nvPicPr>
              <p:blipFill>
                <a:blip r:embed="rId45"/>
                <a:stretch>
                  <a:fillRect/>
                </a:stretch>
              </p:blipFill>
              <p:spPr>
                <a:xfrm>
                  <a:off x="7400684" y="1634833"/>
                  <a:ext cx="210929" cy="92704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9" name="Ink 78">
                  <a:extLst>
                    <a:ext uri="{FF2B5EF4-FFF2-40B4-BE49-F238E27FC236}">
                      <a16:creationId xmlns:a16="http://schemas.microsoft.com/office/drawing/2014/main" id="{F80E2A2F-B2D6-0B45-AF09-7A19CB25791D}"/>
                    </a:ext>
                  </a:extLst>
                </p14:cNvPr>
                <p14:cNvContentPartPr/>
                <p14:nvPr/>
              </p14:nvContentPartPr>
              <p14:xfrm>
                <a:off x="7650126" y="2501948"/>
                <a:ext cx="91080" cy="331200"/>
              </p14:xfrm>
            </p:contentPart>
          </mc:Choice>
          <mc:Fallback xmlns="">
            <p:pic>
              <p:nvPicPr>
                <p:cNvPr id="79" name="Ink 78">
                  <a:extLst>
                    <a:ext uri="{FF2B5EF4-FFF2-40B4-BE49-F238E27FC236}">
                      <a16:creationId xmlns:a16="http://schemas.microsoft.com/office/drawing/2014/main" id="{F80E2A2F-B2D6-0B45-AF09-7A19CB25791D}"/>
                    </a:ext>
                  </a:extLst>
                </p:cNvPr>
                <p:cNvPicPr/>
                <p:nvPr/>
              </p:nvPicPr>
              <p:blipFill>
                <a:blip r:embed="rId47"/>
                <a:stretch>
                  <a:fillRect/>
                </a:stretch>
              </p:blipFill>
              <p:spPr>
                <a:xfrm>
                  <a:off x="7642247" y="2491691"/>
                  <a:ext cx="106523" cy="3521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1" name="Ink 80">
                  <a:extLst>
                    <a:ext uri="{FF2B5EF4-FFF2-40B4-BE49-F238E27FC236}">
                      <a16:creationId xmlns:a16="http://schemas.microsoft.com/office/drawing/2014/main" id="{B40C5F58-3D60-7B46-B058-13EA593E6505}"/>
                    </a:ext>
                  </a:extLst>
                </p14:cNvPr>
                <p14:cNvContentPartPr/>
                <p14:nvPr/>
              </p14:nvContentPartPr>
              <p14:xfrm>
                <a:off x="7702686" y="2523908"/>
                <a:ext cx="79560" cy="241560"/>
              </p14:xfrm>
            </p:contentPart>
          </mc:Choice>
          <mc:Fallback xmlns="">
            <p:pic>
              <p:nvPicPr>
                <p:cNvPr id="81" name="Ink 80">
                  <a:extLst>
                    <a:ext uri="{FF2B5EF4-FFF2-40B4-BE49-F238E27FC236}">
                      <a16:creationId xmlns:a16="http://schemas.microsoft.com/office/drawing/2014/main" id="{B40C5F58-3D60-7B46-B058-13EA593E6505}"/>
                    </a:ext>
                  </a:extLst>
                </p:cNvPr>
                <p:cNvPicPr/>
                <p:nvPr/>
              </p:nvPicPr>
              <p:blipFill>
                <a:blip r:embed="rId49"/>
                <a:stretch>
                  <a:fillRect/>
                </a:stretch>
              </p:blipFill>
              <p:spPr>
                <a:xfrm>
                  <a:off x="7694793" y="2513238"/>
                  <a:ext cx="95030" cy="26247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84" name="Ink 83">
                <a:extLst>
                  <a:ext uri="{FF2B5EF4-FFF2-40B4-BE49-F238E27FC236}">
                    <a16:creationId xmlns:a16="http://schemas.microsoft.com/office/drawing/2014/main" id="{810DABE9-D0F7-4641-BBC1-7556144AD09B}"/>
                  </a:ext>
                </a:extLst>
              </p14:cNvPr>
              <p14:cNvContentPartPr/>
              <p14:nvPr/>
            </p14:nvContentPartPr>
            <p14:xfrm>
              <a:off x="5512677" y="1574700"/>
              <a:ext cx="818155" cy="744015"/>
            </p14:xfrm>
          </p:contentPart>
        </mc:Choice>
        <mc:Fallback xmlns="">
          <p:pic>
            <p:nvPicPr>
              <p:cNvPr id="84" name="Ink 83">
                <a:extLst>
                  <a:ext uri="{FF2B5EF4-FFF2-40B4-BE49-F238E27FC236}">
                    <a16:creationId xmlns:a16="http://schemas.microsoft.com/office/drawing/2014/main" id="{810DABE9-D0F7-4641-BBC1-7556144AD09B}"/>
                  </a:ext>
                </a:extLst>
              </p:cNvPr>
              <p:cNvPicPr/>
              <p:nvPr/>
            </p:nvPicPr>
            <p:blipFill>
              <a:blip r:embed="rId51"/>
              <a:stretch>
                <a:fillRect/>
              </a:stretch>
            </p:blipFill>
            <p:spPr>
              <a:xfrm>
                <a:off x="5503674" y="1565701"/>
                <a:ext cx="835800" cy="761653"/>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5" name="Ink 84">
                <a:extLst>
                  <a:ext uri="{FF2B5EF4-FFF2-40B4-BE49-F238E27FC236}">
                    <a16:creationId xmlns:a16="http://schemas.microsoft.com/office/drawing/2014/main" id="{D51301F3-B938-FD4D-A773-D2D862D82775}"/>
                  </a:ext>
                </a:extLst>
              </p14:cNvPr>
              <p14:cNvContentPartPr/>
              <p14:nvPr/>
            </p14:nvContentPartPr>
            <p14:xfrm>
              <a:off x="5647193" y="1598452"/>
              <a:ext cx="718199" cy="585623"/>
            </p14:xfrm>
          </p:contentPart>
        </mc:Choice>
        <mc:Fallback xmlns="">
          <p:pic>
            <p:nvPicPr>
              <p:cNvPr id="85" name="Ink 84">
                <a:extLst>
                  <a:ext uri="{FF2B5EF4-FFF2-40B4-BE49-F238E27FC236}">
                    <a16:creationId xmlns:a16="http://schemas.microsoft.com/office/drawing/2014/main" id="{D51301F3-B938-FD4D-A773-D2D862D82775}"/>
                  </a:ext>
                </a:extLst>
              </p:cNvPr>
              <p:cNvPicPr/>
              <p:nvPr/>
            </p:nvPicPr>
            <p:blipFill>
              <a:blip r:embed="rId53"/>
              <a:stretch>
                <a:fillRect/>
              </a:stretch>
            </p:blipFill>
            <p:spPr>
              <a:xfrm>
                <a:off x="5593193" y="1490830"/>
                <a:ext cx="825839" cy="801227"/>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6" name="Ink 85">
                <a:extLst>
                  <a:ext uri="{FF2B5EF4-FFF2-40B4-BE49-F238E27FC236}">
                    <a16:creationId xmlns:a16="http://schemas.microsoft.com/office/drawing/2014/main" id="{4518B59D-0ABB-6241-BB9C-C3E1C54C73FD}"/>
                  </a:ext>
                </a:extLst>
              </p14:cNvPr>
              <p14:cNvContentPartPr/>
              <p14:nvPr/>
            </p14:nvContentPartPr>
            <p14:xfrm>
              <a:off x="6117868" y="2303154"/>
              <a:ext cx="243924" cy="511282"/>
            </p14:xfrm>
          </p:contentPart>
        </mc:Choice>
        <mc:Fallback xmlns="">
          <p:pic>
            <p:nvPicPr>
              <p:cNvPr id="86" name="Ink 85">
                <a:extLst>
                  <a:ext uri="{FF2B5EF4-FFF2-40B4-BE49-F238E27FC236}">
                    <a16:creationId xmlns:a16="http://schemas.microsoft.com/office/drawing/2014/main" id="{4518B59D-0ABB-6241-BB9C-C3E1C54C73FD}"/>
                  </a:ext>
                </a:extLst>
              </p:cNvPr>
              <p:cNvPicPr/>
              <p:nvPr/>
            </p:nvPicPr>
            <p:blipFill>
              <a:blip r:embed="rId55"/>
              <a:stretch>
                <a:fillRect/>
              </a:stretch>
            </p:blipFill>
            <p:spPr>
              <a:xfrm>
                <a:off x="6063903" y="2195572"/>
                <a:ext cx="351495" cy="72680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7" name="Ink 86">
                <a:extLst>
                  <a:ext uri="{FF2B5EF4-FFF2-40B4-BE49-F238E27FC236}">
                    <a16:creationId xmlns:a16="http://schemas.microsoft.com/office/drawing/2014/main" id="{789D53AC-9C06-E949-A01C-1BBB6F82C355}"/>
                  </a:ext>
                </a:extLst>
              </p14:cNvPr>
              <p14:cNvContentPartPr/>
              <p14:nvPr/>
            </p14:nvContentPartPr>
            <p14:xfrm>
              <a:off x="6139684" y="2784320"/>
              <a:ext cx="63347" cy="444836"/>
            </p14:xfrm>
          </p:contentPart>
        </mc:Choice>
        <mc:Fallback xmlns="">
          <p:pic>
            <p:nvPicPr>
              <p:cNvPr id="87" name="Ink 86">
                <a:extLst>
                  <a:ext uri="{FF2B5EF4-FFF2-40B4-BE49-F238E27FC236}">
                    <a16:creationId xmlns:a16="http://schemas.microsoft.com/office/drawing/2014/main" id="{789D53AC-9C06-E949-A01C-1BBB6F82C355}"/>
                  </a:ext>
                </a:extLst>
              </p:cNvPr>
              <p:cNvPicPr/>
              <p:nvPr/>
            </p:nvPicPr>
            <p:blipFill>
              <a:blip r:embed="rId57"/>
              <a:stretch>
                <a:fillRect/>
              </a:stretch>
            </p:blipFill>
            <p:spPr>
              <a:xfrm>
                <a:off x="6085695" y="2676350"/>
                <a:ext cx="170965" cy="66041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9" name="Ink 88">
                <a:extLst>
                  <a:ext uri="{FF2B5EF4-FFF2-40B4-BE49-F238E27FC236}">
                    <a16:creationId xmlns:a16="http://schemas.microsoft.com/office/drawing/2014/main" id="{5E6BFE70-46C1-CF48-9996-26CD00D298CA}"/>
                  </a:ext>
                </a:extLst>
              </p14:cNvPr>
              <p14:cNvContentPartPr/>
              <p14:nvPr/>
            </p14:nvContentPartPr>
            <p14:xfrm>
              <a:off x="779567" y="3632375"/>
              <a:ext cx="375120" cy="199080"/>
            </p14:xfrm>
          </p:contentPart>
        </mc:Choice>
        <mc:Fallback xmlns="">
          <p:pic>
            <p:nvPicPr>
              <p:cNvPr id="89" name="Ink 88">
                <a:extLst>
                  <a:ext uri="{FF2B5EF4-FFF2-40B4-BE49-F238E27FC236}">
                    <a16:creationId xmlns:a16="http://schemas.microsoft.com/office/drawing/2014/main" id="{5E6BFE70-46C1-CF48-9996-26CD00D298CA}"/>
                  </a:ext>
                </a:extLst>
              </p:cNvPr>
              <p:cNvPicPr/>
              <p:nvPr/>
            </p:nvPicPr>
            <p:blipFill>
              <a:blip r:embed="rId59"/>
              <a:stretch>
                <a:fillRect/>
              </a:stretch>
            </p:blipFill>
            <p:spPr>
              <a:xfrm>
                <a:off x="761567" y="3596735"/>
                <a:ext cx="4107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0" name="Ink 89">
                <a:extLst>
                  <a:ext uri="{FF2B5EF4-FFF2-40B4-BE49-F238E27FC236}">
                    <a16:creationId xmlns:a16="http://schemas.microsoft.com/office/drawing/2014/main" id="{93C1CDF0-0075-5247-9D32-18D9486EAF86}"/>
                  </a:ext>
                </a:extLst>
              </p14:cNvPr>
              <p14:cNvContentPartPr/>
              <p14:nvPr/>
            </p14:nvContentPartPr>
            <p14:xfrm>
              <a:off x="2874112" y="3253996"/>
              <a:ext cx="135000" cy="123480"/>
            </p14:xfrm>
          </p:contentPart>
        </mc:Choice>
        <mc:Fallback xmlns="">
          <p:pic>
            <p:nvPicPr>
              <p:cNvPr id="90" name="Ink 89">
                <a:extLst>
                  <a:ext uri="{FF2B5EF4-FFF2-40B4-BE49-F238E27FC236}">
                    <a16:creationId xmlns:a16="http://schemas.microsoft.com/office/drawing/2014/main" id="{93C1CDF0-0075-5247-9D32-18D9486EAF86}"/>
                  </a:ext>
                </a:extLst>
              </p:cNvPr>
              <p:cNvPicPr/>
              <p:nvPr/>
            </p:nvPicPr>
            <p:blipFill>
              <a:blip r:embed="rId61"/>
              <a:stretch>
                <a:fillRect/>
              </a:stretch>
            </p:blipFill>
            <p:spPr>
              <a:xfrm>
                <a:off x="2856472" y="3217996"/>
                <a:ext cx="170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1" name="Ink 90">
                <a:extLst>
                  <a:ext uri="{FF2B5EF4-FFF2-40B4-BE49-F238E27FC236}">
                    <a16:creationId xmlns:a16="http://schemas.microsoft.com/office/drawing/2014/main" id="{29602291-2F6C-0D43-AA3D-61DC4629251E}"/>
                  </a:ext>
                </a:extLst>
              </p14:cNvPr>
              <p14:cNvContentPartPr/>
              <p14:nvPr/>
            </p14:nvContentPartPr>
            <p14:xfrm>
              <a:off x="3139072" y="3144916"/>
              <a:ext cx="5040" cy="192600"/>
            </p14:xfrm>
          </p:contentPart>
        </mc:Choice>
        <mc:Fallback xmlns="">
          <p:pic>
            <p:nvPicPr>
              <p:cNvPr id="91" name="Ink 90">
                <a:extLst>
                  <a:ext uri="{FF2B5EF4-FFF2-40B4-BE49-F238E27FC236}">
                    <a16:creationId xmlns:a16="http://schemas.microsoft.com/office/drawing/2014/main" id="{29602291-2F6C-0D43-AA3D-61DC4629251E}"/>
                  </a:ext>
                </a:extLst>
              </p:cNvPr>
              <p:cNvPicPr/>
              <p:nvPr/>
            </p:nvPicPr>
            <p:blipFill>
              <a:blip r:embed="rId63"/>
              <a:stretch>
                <a:fillRect/>
              </a:stretch>
            </p:blipFill>
            <p:spPr>
              <a:xfrm>
                <a:off x="3121432" y="3108916"/>
                <a:ext cx="406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2" name="Ink 91">
                <a:extLst>
                  <a:ext uri="{FF2B5EF4-FFF2-40B4-BE49-F238E27FC236}">
                    <a16:creationId xmlns:a16="http://schemas.microsoft.com/office/drawing/2014/main" id="{47E1D4A4-729D-7E42-BC75-E2D88A66BFF7}"/>
                  </a:ext>
                </a:extLst>
              </p14:cNvPr>
              <p14:cNvContentPartPr/>
              <p14:nvPr/>
            </p14:nvContentPartPr>
            <p14:xfrm>
              <a:off x="2992552" y="3321316"/>
              <a:ext cx="72360" cy="360"/>
            </p14:xfrm>
          </p:contentPart>
        </mc:Choice>
        <mc:Fallback xmlns="">
          <p:pic>
            <p:nvPicPr>
              <p:cNvPr id="92" name="Ink 91">
                <a:extLst>
                  <a:ext uri="{FF2B5EF4-FFF2-40B4-BE49-F238E27FC236}">
                    <a16:creationId xmlns:a16="http://schemas.microsoft.com/office/drawing/2014/main" id="{47E1D4A4-729D-7E42-BC75-E2D88A66BFF7}"/>
                  </a:ext>
                </a:extLst>
              </p:cNvPr>
              <p:cNvPicPr/>
              <p:nvPr/>
            </p:nvPicPr>
            <p:blipFill>
              <a:blip r:embed="rId65"/>
              <a:stretch>
                <a:fillRect/>
              </a:stretch>
            </p:blipFill>
            <p:spPr>
              <a:xfrm>
                <a:off x="2974912" y="3285676"/>
                <a:ext cx="108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5" name="Ink 94">
                <a:extLst>
                  <a:ext uri="{FF2B5EF4-FFF2-40B4-BE49-F238E27FC236}">
                    <a16:creationId xmlns:a16="http://schemas.microsoft.com/office/drawing/2014/main" id="{4D8D2A76-7C1C-4A45-BFC6-E3EC2B0A531F}"/>
                  </a:ext>
                </a:extLst>
              </p14:cNvPr>
              <p14:cNvContentPartPr/>
              <p14:nvPr/>
            </p14:nvContentPartPr>
            <p14:xfrm>
              <a:off x="4700032" y="2993356"/>
              <a:ext cx="52560" cy="224280"/>
            </p14:xfrm>
          </p:contentPart>
        </mc:Choice>
        <mc:Fallback xmlns="">
          <p:pic>
            <p:nvPicPr>
              <p:cNvPr id="95" name="Ink 94">
                <a:extLst>
                  <a:ext uri="{FF2B5EF4-FFF2-40B4-BE49-F238E27FC236}">
                    <a16:creationId xmlns:a16="http://schemas.microsoft.com/office/drawing/2014/main" id="{4D8D2A76-7C1C-4A45-BFC6-E3EC2B0A531F}"/>
                  </a:ext>
                </a:extLst>
              </p:cNvPr>
              <p:cNvPicPr/>
              <p:nvPr/>
            </p:nvPicPr>
            <p:blipFill>
              <a:blip r:embed="rId67"/>
              <a:stretch>
                <a:fillRect/>
              </a:stretch>
            </p:blipFill>
            <p:spPr>
              <a:xfrm>
                <a:off x="4682032" y="2957716"/>
                <a:ext cx="882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6" name="Ink 95">
                <a:extLst>
                  <a:ext uri="{FF2B5EF4-FFF2-40B4-BE49-F238E27FC236}">
                    <a16:creationId xmlns:a16="http://schemas.microsoft.com/office/drawing/2014/main" id="{95DB624F-730E-4F4B-8ACE-966B0DC23D02}"/>
                  </a:ext>
                </a:extLst>
              </p14:cNvPr>
              <p14:cNvContentPartPr/>
              <p14:nvPr/>
            </p14:nvContentPartPr>
            <p14:xfrm>
              <a:off x="4778872" y="2851156"/>
              <a:ext cx="78480" cy="445320"/>
            </p14:xfrm>
          </p:contentPart>
        </mc:Choice>
        <mc:Fallback xmlns="">
          <p:pic>
            <p:nvPicPr>
              <p:cNvPr id="96" name="Ink 95">
                <a:extLst>
                  <a:ext uri="{FF2B5EF4-FFF2-40B4-BE49-F238E27FC236}">
                    <a16:creationId xmlns:a16="http://schemas.microsoft.com/office/drawing/2014/main" id="{95DB624F-730E-4F4B-8ACE-966B0DC23D02}"/>
                  </a:ext>
                </a:extLst>
              </p:cNvPr>
              <p:cNvPicPr/>
              <p:nvPr/>
            </p:nvPicPr>
            <p:blipFill>
              <a:blip r:embed="rId69"/>
              <a:stretch>
                <a:fillRect/>
              </a:stretch>
            </p:blipFill>
            <p:spPr>
              <a:xfrm>
                <a:off x="4760872" y="2815516"/>
                <a:ext cx="11412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9" name="Ink 98">
                <a:extLst>
                  <a:ext uri="{FF2B5EF4-FFF2-40B4-BE49-F238E27FC236}">
                    <a16:creationId xmlns:a16="http://schemas.microsoft.com/office/drawing/2014/main" id="{3F26589E-E32B-864D-9169-53B000BDABFB}"/>
                  </a:ext>
                </a:extLst>
              </p14:cNvPr>
              <p14:cNvContentPartPr/>
              <p14:nvPr/>
            </p14:nvContentPartPr>
            <p14:xfrm>
              <a:off x="3986858" y="3003798"/>
              <a:ext cx="222120" cy="223560"/>
            </p14:xfrm>
          </p:contentPart>
        </mc:Choice>
        <mc:Fallback xmlns="">
          <p:pic>
            <p:nvPicPr>
              <p:cNvPr id="99" name="Ink 98">
                <a:extLst>
                  <a:ext uri="{FF2B5EF4-FFF2-40B4-BE49-F238E27FC236}">
                    <a16:creationId xmlns:a16="http://schemas.microsoft.com/office/drawing/2014/main" id="{3F26589E-E32B-864D-9169-53B000BDABFB}"/>
                  </a:ext>
                </a:extLst>
              </p:cNvPr>
              <p:cNvPicPr/>
              <p:nvPr/>
            </p:nvPicPr>
            <p:blipFill>
              <a:blip r:embed="rId71"/>
              <a:stretch>
                <a:fillRect/>
              </a:stretch>
            </p:blipFill>
            <p:spPr>
              <a:xfrm>
                <a:off x="3968858" y="2967798"/>
                <a:ext cx="257760" cy="295200"/>
              </a:xfrm>
              <a:prstGeom prst="rect">
                <a:avLst/>
              </a:prstGeom>
            </p:spPr>
          </p:pic>
        </mc:Fallback>
      </mc:AlternateContent>
      <p:cxnSp>
        <p:nvCxnSpPr>
          <p:cNvPr id="101" name="Straight Arrow Connector 100">
            <a:extLst>
              <a:ext uri="{FF2B5EF4-FFF2-40B4-BE49-F238E27FC236}">
                <a16:creationId xmlns:a16="http://schemas.microsoft.com/office/drawing/2014/main" id="{7280368F-E7C3-B84B-B4CD-5923BF14D342}"/>
              </a:ext>
            </a:extLst>
          </p:cNvPr>
          <p:cNvCxnSpPr>
            <a:cxnSpLocks/>
          </p:cNvCxnSpPr>
          <p:nvPr/>
        </p:nvCxnSpPr>
        <p:spPr>
          <a:xfrm flipH="1">
            <a:off x="1056819" y="3090904"/>
            <a:ext cx="343847" cy="572957"/>
          </a:xfrm>
          <a:prstGeom prst="straightConnector1">
            <a:avLst/>
          </a:prstGeom>
          <a:ln w="25400">
            <a:solidFill>
              <a:schemeClr val="accent3">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B947AA5A-E9EB-0446-A15E-697D58F0D425}"/>
              </a:ext>
            </a:extLst>
          </p:cNvPr>
          <p:cNvSpPr txBox="1"/>
          <p:nvPr/>
        </p:nvSpPr>
        <p:spPr>
          <a:xfrm>
            <a:off x="709050" y="2859782"/>
            <a:ext cx="1371134" cy="276999"/>
          </a:xfrm>
          <a:prstGeom prst="rect">
            <a:avLst/>
          </a:prstGeom>
          <a:noFill/>
        </p:spPr>
        <p:txBody>
          <a:bodyPr wrap="square" rtlCol="0">
            <a:spAutoFit/>
          </a:bodyPr>
          <a:lstStyle/>
          <a:p>
            <a:pPr algn="ctr"/>
            <a:r>
              <a:rPr lang="en-US" sz="1200" dirty="0">
                <a:solidFill>
                  <a:schemeClr val="accent3">
                    <a:lumMod val="50000"/>
                  </a:schemeClr>
                </a:solidFill>
              </a:rPr>
              <a:t>algae</a:t>
            </a:r>
          </a:p>
        </p:txBody>
      </p:sp>
      <mc:AlternateContent xmlns:mc="http://schemas.openxmlformats.org/markup-compatibility/2006" xmlns:p14="http://schemas.microsoft.com/office/powerpoint/2010/main">
        <mc:Choice Requires="p14">
          <p:contentPart p14:bwMode="auto" r:id="rId72">
            <p14:nvContentPartPr>
              <p14:cNvPr id="105" name="Ink 104">
                <a:extLst>
                  <a:ext uri="{FF2B5EF4-FFF2-40B4-BE49-F238E27FC236}">
                    <a16:creationId xmlns:a16="http://schemas.microsoft.com/office/drawing/2014/main" id="{F5B0B1FC-268D-C844-82A3-7A6328C58C9F}"/>
                  </a:ext>
                </a:extLst>
              </p14:cNvPr>
              <p14:cNvContentPartPr/>
              <p14:nvPr/>
            </p14:nvContentPartPr>
            <p14:xfrm>
              <a:off x="1585477" y="3285357"/>
              <a:ext cx="479520" cy="268920"/>
            </p14:xfrm>
          </p:contentPart>
        </mc:Choice>
        <mc:Fallback xmlns="">
          <p:pic>
            <p:nvPicPr>
              <p:cNvPr id="105" name="Ink 104">
                <a:extLst>
                  <a:ext uri="{FF2B5EF4-FFF2-40B4-BE49-F238E27FC236}">
                    <a16:creationId xmlns:a16="http://schemas.microsoft.com/office/drawing/2014/main" id="{F5B0B1FC-268D-C844-82A3-7A6328C58C9F}"/>
                  </a:ext>
                </a:extLst>
              </p:cNvPr>
              <p:cNvPicPr/>
              <p:nvPr/>
            </p:nvPicPr>
            <p:blipFill>
              <a:blip r:embed="rId15"/>
              <a:stretch>
                <a:fillRect/>
              </a:stretch>
            </p:blipFill>
            <p:spPr>
              <a:xfrm>
                <a:off x="1576837" y="3276717"/>
                <a:ext cx="497160" cy="286560"/>
              </a:xfrm>
              <a:prstGeom prst="rect">
                <a:avLst/>
              </a:prstGeom>
            </p:spPr>
          </p:pic>
        </mc:Fallback>
      </mc:AlternateContent>
      <p:sp>
        <p:nvSpPr>
          <p:cNvPr id="108" name="TextBox 107">
            <a:extLst>
              <a:ext uri="{FF2B5EF4-FFF2-40B4-BE49-F238E27FC236}">
                <a16:creationId xmlns:a16="http://schemas.microsoft.com/office/drawing/2014/main" id="{D1C22D41-352A-2847-94B5-811ED9BCA8F6}"/>
              </a:ext>
            </a:extLst>
          </p:cNvPr>
          <p:cNvSpPr txBox="1"/>
          <p:nvPr/>
        </p:nvSpPr>
        <p:spPr>
          <a:xfrm>
            <a:off x="1109652" y="2575007"/>
            <a:ext cx="1371134" cy="276999"/>
          </a:xfrm>
          <a:prstGeom prst="rect">
            <a:avLst/>
          </a:prstGeom>
          <a:noFill/>
        </p:spPr>
        <p:txBody>
          <a:bodyPr wrap="square" rtlCol="0">
            <a:spAutoFit/>
          </a:bodyPr>
          <a:lstStyle/>
          <a:p>
            <a:pPr algn="ctr"/>
            <a:r>
              <a:rPr lang="en-US" sz="1200" dirty="0">
                <a:solidFill>
                  <a:schemeClr val="accent3">
                    <a:lumMod val="50000"/>
                  </a:schemeClr>
                </a:solidFill>
              </a:rPr>
              <a:t>eel grass</a:t>
            </a:r>
          </a:p>
        </p:txBody>
      </p:sp>
      <p:sp>
        <p:nvSpPr>
          <p:cNvPr id="109" name="TextBox 108">
            <a:extLst>
              <a:ext uri="{FF2B5EF4-FFF2-40B4-BE49-F238E27FC236}">
                <a16:creationId xmlns:a16="http://schemas.microsoft.com/office/drawing/2014/main" id="{EA59514C-43B5-F74E-B16E-C4DA0D4926B4}"/>
              </a:ext>
            </a:extLst>
          </p:cNvPr>
          <p:cNvSpPr txBox="1"/>
          <p:nvPr/>
        </p:nvSpPr>
        <p:spPr>
          <a:xfrm>
            <a:off x="2405796" y="2654791"/>
            <a:ext cx="1371134" cy="276999"/>
          </a:xfrm>
          <a:prstGeom prst="rect">
            <a:avLst/>
          </a:prstGeom>
          <a:noFill/>
        </p:spPr>
        <p:txBody>
          <a:bodyPr wrap="square" rtlCol="0">
            <a:spAutoFit/>
          </a:bodyPr>
          <a:lstStyle/>
          <a:p>
            <a:pPr algn="ctr"/>
            <a:r>
              <a:rPr lang="en-US" sz="1200" dirty="0">
                <a:solidFill>
                  <a:schemeClr val="accent3">
                    <a:lumMod val="50000"/>
                  </a:schemeClr>
                </a:solidFill>
              </a:rPr>
              <a:t>cord grass</a:t>
            </a:r>
          </a:p>
        </p:txBody>
      </p:sp>
      <p:sp>
        <p:nvSpPr>
          <p:cNvPr id="110" name="TextBox 109">
            <a:extLst>
              <a:ext uri="{FF2B5EF4-FFF2-40B4-BE49-F238E27FC236}">
                <a16:creationId xmlns:a16="http://schemas.microsoft.com/office/drawing/2014/main" id="{3088FD10-979D-3C44-A504-6A0CC2C2FE0B}"/>
              </a:ext>
            </a:extLst>
          </p:cNvPr>
          <p:cNvSpPr txBox="1"/>
          <p:nvPr/>
        </p:nvSpPr>
        <p:spPr>
          <a:xfrm>
            <a:off x="3149200" y="2304157"/>
            <a:ext cx="1371134" cy="276999"/>
          </a:xfrm>
          <a:prstGeom prst="rect">
            <a:avLst/>
          </a:prstGeom>
          <a:noFill/>
        </p:spPr>
        <p:txBody>
          <a:bodyPr wrap="square" rtlCol="0">
            <a:spAutoFit/>
          </a:bodyPr>
          <a:lstStyle/>
          <a:p>
            <a:pPr algn="ctr"/>
            <a:r>
              <a:rPr lang="en-US" sz="1200" dirty="0">
                <a:solidFill>
                  <a:schemeClr val="accent3">
                    <a:lumMod val="50000"/>
                  </a:schemeClr>
                </a:solidFill>
              </a:rPr>
              <a:t>sea lavenders</a:t>
            </a:r>
          </a:p>
        </p:txBody>
      </p:sp>
      <p:sp>
        <p:nvSpPr>
          <p:cNvPr id="38" name="TextBox 37">
            <a:extLst>
              <a:ext uri="{FF2B5EF4-FFF2-40B4-BE49-F238E27FC236}">
                <a16:creationId xmlns:a16="http://schemas.microsoft.com/office/drawing/2014/main" id="{76008DA4-41CB-C14B-86F1-C7923F871575}"/>
              </a:ext>
            </a:extLst>
          </p:cNvPr>
          <p:cNvSpPr txBox="1"/>
          <p:nvPr/>
        </p:nvSpPr>
        <p:spPr>
          <a:xfrm>
            <a:off x="5001066" y="1635646"/>
            <a:ext cx="792088" cy="461665"/>
          </a:xfrm>
          <a:prstGeom prst="rect">
            <a:avLst/>
          </a:prstGeom>
          <a:noFill/>
        </p:spPr>
        <p:txBody>
          <a:bodyPr wrap="square" rtlCol="0">
            <a:spAutoFit/>
          </a:bodyPr>
          <a:lstStyle/>
          <a:p>
            <a:pPr algn="ctr"/>
            <a:r>
              <a:rPr lang="en-US" sz="1200" dirty="0"/>
              <a:t>marsh uplands</a:t>
            </a:r>
          </a:p>
        </p:txBody>
      </p:sp>
      <p:sp>
        <p:nvSpPr>
          <p:cNvPr id="111" name="TextBox 110">
            <a:extLst>
              <a:ext uri="{FF2B5EF4-FFF2-40B4-BE49-F238E27FC236}">
                <a16:creationId xmlns:a16="http://schemas.microsoft.com/office/drawing/2014/main" id="{2D445EB8-E67C-A947-937A-E20280AECE02}"/>
              </a:ext>
            </a:extLst>
          </p:cNvPr>
          <p:cNvSpPr txBox="1"/>
          <p:nvPr/>
        </p:nvSpPr>
        <p:spPr>
          <a:xfrm>
            <a:off x="4299518" y="2151522"/>
            <a:ext cx="1326922" cy="276999"/>
          </a:xfrm>
          <a:prstGeom prst="rect">
            <a:avLst/>
          </a:prstGeom>
          <a:noFill/>
        </p:spPr>
        <p:txBody>
          <a:bodyPr wrap="square" rtlCol="0">
            <a:spAutoFit/>
          </a:bodyPr>
          <a:lstStyle/>
          <a:p>
            <a:pPr algn="ctr"/>
            <a:r>
              <a:rPr lang="en-US" sz="1200" dirty="0">
                <a:solidFill>
                  <a:schemeClr val="accent3">
                    <a:lumMod val="50000"/>
                  </a:schemeClr>
                </a:solidFill>
              </a:rPr>
              <a:t>sea rushes &amp; reeds</a:t>
            </a:r>
          </a:p>
        </p:txBody>
      </p:sp>
      <p:cxnSp>
        <p:nvCxnSpPr>
          <p:cNvPr id="112" name="Straight Arrow Connector 111">
            <a:extLst>
              <a:ext uri="{FF2B5EF4-FFF2-40B4-BE49-F238E27FC236}">
                <a16:creationId xmlns:a16="http://schemas.microsoft.com/office/drawing/2014/main" id="{2EE1DCA0-D416-7F44-9407-7D1C57EFAB8E}"/>
              </a:ext>
            </a:extLst>
          </p:cNvPr>
          <p:cNvCxnSpPr>
            <a:cxnSpLocks/>
          </p:cNvCxnSpPr>
          <p:nvPr/>
        </p:nvCxnSpPr>
        <p:spPr>
          <a:xfrm flipH="1">
            <a:off x="1801761" y="2813095"/>
            <a:ext cx="5025" cy="564381"/>
          </a:xfrm>
          <a:prstGeom prst="straightConnector1">
            <a:avLst/>
          </a:prstGeom>
          <a:ln w="25400">
            <a:solidFill>
              <a:schemeClr val="accent3">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2A3BF3C5-1E3A-F94B-83D6-D0B7D8E48DE1}"/>
              </a:ext>
            </a:extLst>
          </p:cNvPr>
          <p:cNvCxnSpPr>
            <a:cxnSpLocks/>
          </p:cNvCxnSpPr>
          <p:nvPr/>
        </p:nvCxnSpPr>
        <p:spPr>
          <a:xfrm>
            <a:off x="3054662" y="2875513"/>
            <a:ext cx="0" cy="194324"/>
          </a:xfrm>
          <a:prstGeom prst="straightConnector1">
            <a:avLst/>
          </a:prstGeom>
          <a:ln w="25400">
            <a:solidFill>
              <a:schemeClr val="accent3">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9A82B5CF-2055-374C-BCD3-0981AA76995F}"/>
              </a:ext>
            </a:extLst>
          </p:cNvPr>
          <p:cNvCxnSpPr>
            <a:cxnSpLocks/>
          </p:cNvCxnSpPr>
          <p:nvPr/>
        </p:nvCxnSpPr>
        <p:spPr>
          <a:xfrm>
            <a:off x="3858712" y="2526474"/>
            <a:ext cx="0" cy="502522"/>
          </a:xfrm>
          <a:prstGeom prst="straightConnector1">
            <a:avLst/>
          </a:prstGeom>
          <a:ln w="25400">
            <a:solidFill>
              <a:schemeClr val="accent3">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D37E7540-2365-E74F-93A4-0D457F39A189}"/>
              </a:ext>
            </a:extLst>
          </p:cNvPr>
          <p:cNvCxnSpPr>
            <a:cxnSpLocks/>
          </p:cNvCxnSpPr>
          <p:nvPr/>
        </p:nvCxnSpPr>
        <p:spPr>
          <a:xfrm>
            <a:off x="4719446" y="2372991"/>
            <a:ext cx="0" cy="281800"/>
          </a:xfrm>
          <a:prstGeom prst="straightConnector1">
            <a:avLst/>
          </a:prstGeom>
          <a:ln w="25400">
            <a:solidFill>
              <a:schemeClr val="accent3">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A6433792-98AF-7B4F-94EC-3F529EE305C9}"/>
              </a:ext>
            </a:extLst>
          </p:cNvPr>
          <p:cNvSpPr txBox="1"/>
          <p:nvPr/>
        </p:nvSpPr>
        <p:spPr>
          <a:xfrm>
            <a:off x="4962979" y="2330136"/>
            <a:ext cx="1326922" cy="276999"/>
          </a:xfrm>
          <a:prstGeom prst="rect">
            <a:avLst/>
          </a:prstGeom>
          <a:noFill/>
        </p:spPr>
        <p:txBody>
          <a:bodyPr wrap="square" rtlCol="0">
            <a:spAutoFit/>
          </a:bodyPr>
          <a:lstStyle/>
          <a:p>
            <a:pPr algn="ctr"/>
            <a:r>
              <a:rPr lang="en-US" sz="1200" dirty="0">
                <a:solidFill>
                  <a:schemeClr val="accent3">
                    <a:lumMod val="50000"/>
                  </a:schemeClr>
                </a:solidFill>
              </a:rPr>
              <a:t>trees &amp; shrubs</a:t>
            </a:r>
          </a:p>
        </p:txBody>
      </p:sp>
      <p:cxnSp>
        <p:nvCxnSpPr>
          <p:cNvPr id="122" name="Straight Arrow Connector 121">
            <a:extLst>
              <a:ext uri="{FF2B5EF4-FFF2-40B4-BE49-F238E27FC236}">
                <a16:creationId xmlns:a16="http://schemas.microsoft.com/office/drawing/2014/main" id="{75D47048-F2F6-7A42-9791-32E258FA7728}"/>
              </a:ext>
            </a:extLst>
          </p:cNvPr>
          <p:cNvCxnSpPr>
            <a:cxnSpLocks/>
          </p:cNvCxnSpPr>
          <p:nvPr/>
        </p:nvCxnSpPr>
        <p:spPr>
          <a:xfrm>
            <a:off x="5577130" y="2553251"/>
            <a:ext cx="395338" cy="306531"/>
          </a:xfrm>
          <a:prstGeom prst="straightConnector1">
            <a:avLst/>
          </a:prstGeom>
          <a:ln w="25400">
            <a:solidFill>
              <a:schemeClr val="accent3">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B76F5B7-767F-5341-AFF6-4B927B2DEF10}"/>
              </a:ext>
            </a:extLst>
          </p:cNvPr>
          <p:cNvSpPr/>
          <p:nvPr/>
        </p:nvSpPr>
        <p:spPr>
          <a:xfrm>
            <a:off x="101540" y="987574"/>
            <a:ext cx="6339686" cy="3307733"/>
          </a:xfrm>
          <a:prstGeom prst="rect">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itle 1">
            <a:extLst>
              <a:ext uri="{FF2B5EF4-FFF2-40B4-BE49-F238E27FC236}">
                <a16:creationId xmlns:a16="http://schemas.microsoft.com/office/drawing/2014/main" id="{2F7DE2D6-3FF5-6A43-A5C0-27D4C2093305}"/>
              </a:ext>
            </a:extLst>
          </p:cNvPr>
          <p:cNvSpPr>
            <a:spLocks noGrp="1"/>
          </p:cNvSpPr>
          <p:nvPr>
            <p:ph type="title"/>
          </p:nvPr>
        </p:nvSpPr>
        <p:spPr>
          <a:xfrm>
            <a:off x="107504" y="195486"/>
            <a:ext cx="8153400" cy="1005840"/>
          </a:xfrm>
        </p:spPr>
        <p:txBody>
          <a:bodyPr/>
          <a:lstStyle/>
          <a:p>
            <a:r>
              <a:rPr lang="en-US" dirty="0"/>
              <a:t>Formation of Salt Marshes</a:t>
            </a:r>
          </a:p>
        </p:txBody>
      </p:sp>
      <p:sp>
        <p:nvSpPr>
          <p:cNvPr id="78" name="TextBox 77">
            <a:extLst>
              <a:ext uri="{FF2B5EF4-FFF2-40B4-BE49-F238E27FC236}">
                <a16:creationId xmlns:a16="http://schemas.microsoft.com/office/drawing/2014/main" id="{1D472CD6-4AD7-C14B-ADC2-36432889CF70}"/>
              </a:ext>
            </a:extLst>
          </p:cNvPr>
          <p:cNvSpPr txBox="1"/>
          <p:nvPr/>
        </p:nvSpPr>
        <p:spPr>
          <a:xfrm>
            <a:off x="23344" y="4719221"/>
            <a:ext cx="2316407" cy="338554"/>
          </a:xfrm>
          <a:prstGeom prst="rect">
            <a:avLst/>
          </a:prstGeom>
          <a:noFill/>
        </p:spPr>
        <p:txBody>
          <a:bodyPr wrap="square" rtlCol="0">
            <a:spAutoFit/>
          </a:bodyPr>
          <a:lstStyle/>
          <a:p>
            <a:r>
              <a:rPr lang="en-US" sz="1600" dirty="0">
                <a:solidFill>
                  <a:schemeClr val="bg1"/>
                </a:solidFill>
              </a:rPr>
              <a:t>Construct meaning</a:t>
            </a:r>
          </a:p>
        </p:txBody>
      </p:sp>
    </p:spTree>
    <p:extLst>
      <p:ext uri="{BB962C8B-B14F-4D97-AF65-F5344CB8AC3E}">
        <p14:creationId xmlns:p14="http://schemas.microsoft.com/office/powerpoint/2010/main" val="111073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05"/>
                                        </p:tgtEl>
                                        <p:attrNameLst>
                                          <p:attrName>style.visibility</p:attrName>
                                        </p:attrNameLst>
                                      </p:cBhvr>
                                      <p:to>
                                        <p:strVal val="visible"/>
                                      </p:to>
                                    </p:set>
                                  </p:childTnLst>
                                </p:cTn>
                              </p:par>
                              <p:par>
                                <p:cTn id="125" presetID="1" presetClass="entr" presetSubtype="0" fill="hold" grpId="1" nodeType="withEffect">
                                  <p:stCondLst>
                                    <p:cond delay="0"/>
                                  </p:stCondLst>
                                  <p:childTnLst>
                                    <p:set>
                                      <p:cBhvr>
                                        <p:cTn id="126" dur="1" fill="hold">
                                          <p:stCondLst>
                                            <p:cond delay="0"/>
                                          </p:stCondLst>
                                        </p:cTn>
                                        <p:tgtEl>
                                          <p:spTgt spid="10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2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2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8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p:bldP spid="33" grpId="0"/>
      <p:bldP spid="36" grpId="0"/>
      <p:bldP spid="37" grpId="0"/>
      <p:bldP spid="40" grpId="0"/>
      <p:bldP spid="41" grpId="0"/>
      <p:bldP spid="42" grpId="0"/>
      <p:bldP spid="43" grpId="0"/>
      <p:bldP spid="44" grpId="0"/>
      <p:bldP spid="104" grpId="0"/>
      <p:bldP spid="108" grpId="0"/>
      <p:bldP spid="108" grpId="1"/>
      <p:bldP spid="109" grpId="0"/>
      <p:bldP spid="110" grpId="0"/>
      <p:bldP spid="38" grpId="0"/>
      <p:bldP spid="111" grpId="0"/>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B1FE6B-968B-C746-B177-63DA8F6600E4}"/>
              </a:ext>
            </a:extLst>
          </p:cNvPr>
          <p:cNvGrpSpPr/>
          <p:nvPr/>
        </p:nvGrpSpPr>
        <p:grpSpPr>
          <a:xfrm>
            <a:off x="731694" y="71548"/>
            <a:ext cx="7800746" cy="2428194"/>
            <a:chOff x="731694" y="24776"/>
            <a:chExt cx="7800746" cy="2428194"/>
          </a:xfrm>
        </p:grpSpPr>
        <p:pic>
          <p:nvPicPr>
            <p:cNvPr id="2" name="Picture 1" descr="A body of water&#10;&#10;Description automatically generated">
              <a:extLst>
                <a:ext uri="{FF2B5EF4-FFF2-40B4-BE49-F238E27FC236}">
                  <a16:creationId xmlns:a16="http://schemas.microsoft.com/office/drawing/2014/main" id="{35926D5E-075D-CF4B-82CA-488A0491D4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694" y="24776"/>
              <a:ext cx="7680612" cy="2428194"/>
            </a:xfrm>
            <a:prstGeom prst="rect">
              <a:avLst/>
            </a:prstGeom>
          </p:spPr>
        </p:pic>
        <p:sp>
          <p:nvSpPr>
            <p:cNvPr id="4" name="TextBox 3">
              <a:extLst>
                <a:ext uri="{FF2B5EF4-FFF2-40B4-BE49-F238E27FC236}">
                  <a16:creationId xmlns:a16="http://schemas.microsoft.com/office/drawing/2014/main" id="{78CE218B-3CFC-154E-87DA-68874F5BEDCB}"/>
                </a:ext>
              </a:extLst>
            </p:cNvPr>
            <p:cNvSpPr txBox="1"/>
            <p:nvPr/>
          </p:nvSpPr>
          <p:spPr>
            <a:xfrm>
              <a:off x="6804248" y="2119945"/>
              <a:ext cx="1728192" cy="261610"/>
            </a:xfrm>
            <a:prstGeom prst="rect">
              <a:avLst/>
            </a:prstGeom>
            <a:noFill/>
          </p:spPr>
          <p:txBody>
            <a:bodyPr wrap="square" rtlCol="0">
              <a:spAutoFit/>
            </a:bodyPr>
            <a:lstStyle/>
            <a:p>
              <a:r>
                <a:rPr lang="en-US" sz="1100" dirty="0"/>
                <a:t>Illustration by @</a:t>
              </a:r>
              <a:r>
                <a:rPr lang="en-US" sz="1100" dirty="0" err="1"/>
                <a:t>tonixlobet</a:t>
              </a:r>
              <a:endParaRPr lang="en-US" sz="1100" dirty="0"/>
            </a:p>
          </p:txBody>
        </p:sp>
      </p:grpSp>
      <p:grpSp>
        <p:nvGrpSpPr>
          <p:cNvPr id="6" name="Group 5">
            <a:extLst>
              <a:ext uri="{FF2B5EF4-FFF2-40B4-BE49-F238E27FC236}">
                <a16:creationId xmlns:a16="http://schemas.microsoft.com/office/drawing/2014/main" id="{BB3111CE-7AC0-7A49-9379-7B2FEA6C16C7}"/>
              </a:ext>
            </a:extLst>
          </p:cNvPr>
          <p:cNvGrpSpPr/>
          <p:nvPr/>
        </p:nvGrpSpPr>
        <p:grpSpPr>
          <a:xfrm>
            <a:off x="731693" y="2571750"/>
            <a:ext cx="7800747" cy="2444195"/>
            <a:chOff x="731693" y="2571750"/>
            <a:chExt cx="7800747" cy="2444195"/>
          </a:xfrm>
        </p:grpSpPr>
        <p:pic>
          <p:nvPicPr>
            <p:cNvPr id="3" name="Picture 2" descr="A close up of a green field&#10;&#10;Description automatically generated">
              <a:extLst>
                <a:ext uri="{FF2B5EF4-FFF2-40B4-BE49-F238E27FC236}">
                  <a16:creationId xmlns:a16="http://schemas.microsoft.com/office/drawing/2014/main" id="{4EE2480B-B4E4-EE48-9988-7614CAF7F0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693" y="2571750"/>
              <a:ext cx="7680613" cy="2444195"/>
            </a:xfrm>
            <a:prstGeom prst="rect">
              <a:avLst/>
            </a:prstGeom>
          </p:spPr>
        </p:pic>
        <p:sp>
          <p:nvSpPr>
            <p:cNvPr id="5" name="TextBox 4">
              <a:extLst>
                <a:ext uri="{FF2B5EF4-FFF2-40B4-BE49-F238E27FC236}">
                  <a16:creationId xmlns:a16="http://schemas.microsoft.com/office/drawing/2014/main" id="{75671B53-51C2-2549-806E-6BB4DC523939}"/>
                </a:ext>
              </a:extLst>
            </p:cNvPr>
            <p:cNvSpPr txBox="1"/>
            <p:nvPr/>
          </p:nvSpPr>
          <p:spPr>
            <a:xfrm>
              <a:off x="6804248" y="4724121"/>
              <a:ext cx="1728192" cy="261610"/>
            </a:xfrm>
            <a:prstGeom prst="rect">
              <a:avLst/>
            </a:prstGeom>
            <a:noFill/>
          </p:spPr>
          <p:txBody>
            <a:bodyPr wrap="square" rtlCol="0">
              <a:spAutoFit/>
            </a:bodyPr>
            <a:lstStyle/>
            <a:p>
              <a:r>
                <a:rPr lang="en-US" sz="1100" dirty="0"/>
                <a:t>Illustration by @</a:t>
              </a:r>
              <a:r>
                <a:rPr lang="en-US" sz="1100" dirty="0" err="1"/>
                <a:t>tonixlobet</a:t>
              </a:r>
              <a:endParaRPr lang="en-US" sz="1100" dirty="0"/>
            </a:p>
          </p:txBody>
        </p:sp>
      </p:grpSp>
    </p:spTree>
    <p:extLst>
      <p:ext uri="{BB962C8B-B14F-4D97-AF65-F5344CB8AC3E}">
        <p14:creationId xmlns:p14="http://schemas.microsoft.com/office/powerpoint/2010/main" val="1640464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fe processes year 7">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7238C6F60815468A278D7B35C67AD6" ma:contentTypeVersion="7" ma:contentTypeDescription="Create a new document." ma:contentTypeScope="" ma:versionID="94353943707fa905ae3b692dde617106">
  <xsd:schema xmlns:xsd="http://www.w3.org/2001/XMLSchema" xmlns:xs="http://www.w3.org/2001/XMLSchema" xmlns:p="http://schemas.microsoft.com/office/2006/metadata/properties" xmlns:ns3="97aa83f2-ffb0-4c75-8574-7fe580791e5b" xmlns:ns4="7c8c892f-2174-4cef-96f6-0bd9390f4d71" targetNamespace="http://schemas.microsoft.com/office/2006/metadata/properties" ma:root="true" ma:fieldsID="822c8a43b3955321fc3d4d8607158945" ns3:_="" ns4:_="">
    <xsd:import namespace="97aa83f2-ffb0-4c75-8574-7fe580791e5b"/>
    <xsd:import namespace="7c8c892f-2174-4cef-96f6-0bd9390f4d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a83f2-ffb0-4c75-8574-7fe580791e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8c892f-2174-4cef-96f6-0bd9390f4d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7F82A9-59A7-422C-B9C7-832B70E77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aa83f2-ffb0-4c75-8574-7fe580791e5b"/>
    <ds:schemaRef ds:uri="7c8c892f-2174-4cef-96f6-0bd9390f4d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799943-A7CE-4CB9-8763-F1852B609994}">
  <ds:schemaRefs>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97aa83f2-ffb0-4c75-8574-7fe580791e5b"/>
    <ds:schemaRef ds:uri="http://schemas.microsoft.com/office/2006/metadata/properties"/>
    <ds:schemaRef ds:uri="http://schemas.microsoft.com/office/infopath/2007/PartnerControls"/>
    <ds:schemaRef ds:uri="7c8c892f-2174-4cef-96f6-0bd9390f4d71"/>
    <ds:schemaRef ds:uri="http://purl.org/dc/dcmitype/"/>
  </ds:schemaRefs>
</ds:datastoreItem>
</file>

<file path=customXml/itemProps3.xml><?xml version="1.0" encoding="utf-8"?>
<ds:datastoreItem xmlns:ds="http://schemas.openxmlformats.org/officeDocument/2006/customXml" ds:itemID="{7AD087DE-5BDE-4EC3-BB9D-E2BAA6F6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2068</Words>
  <Application>Microsoft Macintosh PowerPoint</Application>
  <PresentationFormat>On-screen Show (16:9)</PresentationFormat>
  <Paragraphs>214</Paragraphs>
  <Slides>20</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System Font</vt:lpstr>
      <vt:lpstr>Tw Cen MT</vt:lpstr>
      <vt:lpstr>Verdana</vt:lpstr>
      <vt:lpstr>Wingdings</vt:lpstr>
      <vt:lpstr>Wingdings 2</vt:lpstr>
      <vt:lpstr>Life processes year 7</vt:lpstr>
      <vt:lpstr>PowerPoint Presentation</vt:lpstr>
      <vt:lpstr> The RESIST Project and Salt Marshes</vt:lpstr>
      <vt:lpstr>Learning outcomes</vt:lpstr>
      <vt:lpstr>PowerPoint Presentation</vt:lpstr>
      <vt:lpstr>Watch the video and answer the questions below</vt:lpstr>
      <vt:lpstr>Salt Marshes</vt:lpstr>
      <vt:lpstr>Formation of Salt Marshes</vt:lpstr>
      <vt:lpstr>Formation of Salt Marshes</vt:lpstr>
      <vt:lpstr>PowerPoint Presentation</vt:lpstr>
      <vt:lpstr>Watch the rest of the video from the RESIST project</vt:lpstr>
      <vt:lpstr>Community and Coasts: what are the challenges of adapting to change?</vt:lpstr>
      <vt:lpstr>Managed Retreat </vt:lpstr>
      <vt:lpstr>Fieldwork</vt:lpstr>
      <vt:lpstr>Studying Salt Marshes</vt:lpstr>
      <vt:lpstr>PowerPoint Presentation</vt:lpstr>
      <vt:lpstr>How would you research and monitor changes to our salt marshes?</vt:lpstr>
      <vt:lpstr>Presentations</vt:lpstr>
      <vt:lpstr>Case Study and Exam Practice</vt:lpstr>
      <vt:lpstr>Case Study and Exam Practice</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2017-05-14T15:13:43Z</dcterms:created>
  <dcterms:modified xsi:type="dcterms:W3CDTF">2020-08-31T14:44:14Z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0x010100557238C6F60815468A278D7B35C67AD6</vt:lpwstr>
  </property>
</Properties>
</file>