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27" r:id="rId3"/>
    <p:sldId id="328" r:id="rId4"/>
    <p:sldId id="329" r:id="rId5"/>
    <p:sldId id="321" r:id="rId6"/>
    <p:sldId id="322" r:id="rId7"/>
    <p:sldId id="323" r:id="rId8"/>
    <p:sldId id="324" r:id="rId9"/>
    <p:sldId id="330" r:id="rId10"/>
    <p:sldId id="331" r:id="rId11"/>
    <p:sldId id="332" r:id="rId12"/>
    <p:sldId id="3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EF0B85-2449-435E-88EB-06D657092F9D}" v="12" dt="2022-02-21T13:53:07.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4" d="100"/>
          <a:sy n="64" d="100"/>
        </p:scale>
        <p:origin x="67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userId="b67acbd404e246bb" providerId="LiveId" clId="{E2EF0B85-2449-435E-88EB-06D657092F9D}"/>
    <pc:docChg chg="custSel addSld modSld sldOrd">
      <pc:chgData name="Paula" userId="b67acbd404e246bb" providerId="LiveId" clId="{E2EF0B85-2449-435E-88EB-06D657092F9D}" dt="2022-02-21T13:54:23.037" v="181" actId="20577"/>
      <pc:docMkLst>
        <pc:docMk/>
      </pc:docMkLst>
      <pc:sldChg chg="addSp modSp new mod">
        <pc:chgData name="Paula" userId="b67acbd404e246bb" providerId="LiveId" clId="{E2EF0B85-2449-435E-88EB-06D657092F9D}" dt="2022-02-21T12:23:14.160" v="90" actId="1076"/>
        <pc:sldMkLst>
          <pc:docMk/>
          <pc:sldMk cId="2398340040" sldId="332"/>
        </pc:sldMkLst>
        <pc:spChg chg="mod">
          <ac:chgData name="Paula" userId="b67acbd404e246bb" providerId="LiveId" clId="{E2EF0B85-2449-435E-88EB-06D657092F9D}" dt="2022-02-21T12:23:10.525" v="89" actId="1076"/>
          <ac:spMkLst>
            <pc:docMk/>
            <pc:sldMk cId="2398340040" sldId="332"/>
            <ac:spMk id="2" creationId="{08FC46E0-707F-4F39-A495-5FD6E168B0E5}"/>
          </ac:spMkLst>
        </pc:spChg>
        <pc:spChg chg="add mod">
          <ac:chgData name="Paula" userId="b67acbd404e246bb" providerId="LiveId" clId="{E2EF0B85-2449-435E-88EB-06D657092F9D}" dt="2022-02-21T12:23:14.160" v="90" actId="1076"/>
          <ac:spMkLst>
            <pc:docMk/>
            <pc:sldMk cId="2398340040" sldId="332"/>
            <ac:spMk id="5" creationId="{B73786E2-2E49-4549-8BBA-DA8891D17449}"/>
          </ac:spMkLst>
        </pc:spChg>
        <pc:picChg chg="add mod modCrop">
          <ac:chgData name="Paula" userId="b67acbd404e246bb" providerId="LiveId" clId="{E2EF0B85-2449-435E-88EB-06D657092F9D}" dt="2022-02-21T12:22:54.636" v="85" actId="1076"/>
          <ac:picMkLst>
            <pc:docMk/>
            <pc:sldMk cId="2398340040" sldId="332"/>
            <ac:picMk id="4" creationId="{7E8D54F9-7955-4A96-92B9-F7E3CD239874}"/>
          </ac:picMkLst>
        </pc:picChg>
      </pc:sldChg>
      <pc:sldChg chg="addSp modSp new mod ord">
        <pc:chgData name="Paula" userId="b67acbd404e246bb" providerId="LiveId" clId="{E2EF0B85-2449-435E-88EB-06D657092F9D}" dt="2022-02-21T13:54:23.037" v="181" actId="20577"/>
        <pc:sldMkLst>
          <pc:docMk/>
          <pc:sldMk cId="157582583" sldId="333"/>
        </pc:sldMkLst>
        <pc:spChg chg="add mod">
          <ac:chgData name="Paula" userId="b67acbd404e246bb" providerId="LiveId" clId="{E2EF0B85-2449-435E-88EB-06D657092F9D}" dt="2022-02-21T13:54:23.037" v="181" actId="20577"/>
          <ac:spMkLst>
            <pc:docMk/>
            <pc:sldMk cId="157582583" sldId="333"/>
            <ac:spMk id="4" creationId="{3C6335C7-CF72-4E37-B549-F848AD4F300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67541" y="188641"/>
            <a:ext cx="7389779" cy="1542033"/>
          </a:xfrm>
        </p:spPr>
        <p:txBody>
          <a:bodyPr anchor="t"/>
          <a:lstStyle>
            <a:lvl1pPr>
              <a:defRPr sz="4000"/>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155982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1"/>
            <a:ext cx="7328363" cy="1438299"/>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9521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0" y="190500"/>
            <a:ext cx="7232352" cy="1438300"/>
          </a:xfrm>
        </p:spPr>
        <p:txBody>
          <a:bodyPr anchor="t"/>
          <a:lstStyle>
            <a:lvl1pPr>
              <a:defRPr sz="4000"/>
            </a:lvl1pPr>
          </a:lstStyle>
          <a:p>
            <a:r>
              <a:rPr lang="en-US"/>
              <a:t>Click to edit Master title style</a:t>
            </a:r>
            <a:endParaRPr lang="en-GB" dirty="0"/>
          </a:p>
        </p:txBody>
      </p:sp>
      <p:sp>
        <p:nvSpPr>
          <p:cNvPr id="3" name="Content Placeholder 2"/>
          <p:cNvSpPr>
            <a:spLocks noGrp="1"/>
          </p:cNvSpPr>
          <p:nvPr>
            <p:ph sz="half" idx="1"/>
          </p:nvPr>
        </p:nvSpPr>
        <p:spPr>
          <a:xfrm>
            <a:off x="20320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807200" y="1844825"/>
            <a:ext cx="4572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1956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68500" y="188913"/>
            <a:ext cx="7296811" cy="1439887"/>
          </a:xfrm>
        </p:spPr>
        <p:txBody>
          <a:bodyPr anchor="t"/>
          <a:lstStyle>
            <a:lvl1pPr>
              <a:defRPr sz="4000"/>
            </a:lvl1pPr>
          </a:lstStyle>
          <a:p>
            <a:r>
              <a:rPr lang="en-US"/>
              <a:t>Click to edit Master title style</a:t>
            </a:r>
            <a:endParaRPr lang="en-GB" dirty="0"/>
          </a:p>
        </p:txBody>
      </p:sp>
      <p:sp>
        <p:nvSpPr>
          <p:cNvPr id="3" name="Text Placeholder 2"/>
          <p:cNvSpPr>
            <a:spLocks noGrp="1"/>
          </p:cNvSpPr>
          <p:nvPr>
            <p:ph type="body" idx="1"/>
          </p:nvPr>
        </p:nvSpPr>
        <p:spPr>
          <a:xfrm>
            <a:off x="609600" y="1772816"/>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12578"/>
            <a:ext cx="5386917"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8" y="1772816"/>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412578"/>
            <a:ext cx="5389033"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18257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68500" y="206902"/>
            <a:ext cx="7232352" cy="1421898"/>
          </a:xfrm>
        </p:spPr>
        <p:txBody>
          <a:bodyPr anchor="t"/>
          <a:lstStyle>
            <a:lvl1pPr>
              <a:defRPr sz="40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7505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201574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9370912"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8" y="188913"/>
            <a:ext cx="6970645"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93709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411509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293072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8501" y="188914"/>
            <a:ext cx="7295852" cy="1439887"/>
          </a:xfrm>
        </p:spPr>
        <p:txBody>
          <a:bodyPr/>
          <a:lstStyle/>
          <a:p>
            <a:r>
              <a:rPr lang="en-US"/>
              <a:t>Click to edit Master title style</a:t>
            </a:r>
            <a:endParaRPr lang="en-GB" dirty="0"/>
          </a:p>
        </p:txBody>
      </p:sp>
      <p:sp>
        <p:nvSpPr>
          <p:cNvPr id="3" name="Text Placeholder 2"/>
          <p:cNvSpPr>
            <a:spLocks noGrp="1"/>
          </p:cNvSpPr>
          <p:nvPr>
            <p:ph type="body" sz="half" idx="1"/>
          </p:nvPr>
        </p:nvSpPr>
        <p:spPr>
          <a:xfrm>
            <a:off x="19812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756433" y="1844824"/>
            <a:ext cx="4572000" cy="4174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839200" y="6248400"/>
            <a:ext cx="2540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4368800" y="6248400"/>
            <a:ext cx="38608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2032000" y="6248400"/>
            <a:ext cx="17272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47887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968501" y="188641"/>
            <a:ext cx="7295852"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GB" altLang="en-US" dirty="0"/>
          </a:p>
        </p:txBody>
      </p:sp>
      <p:sp>
        <p:nvSpPr>
          <p:cNvPr id="46083" name="Rectangle 3"/>
          <p:cNvSpPr>
            <a:spLocks noGrp="1" noChangeArrowheads="1"/>
          </p:cNvSpPr>
          <p:nvPr>
            <p:ph type="body" idx="1"/>
          </p:nvPr>
        </p:nvSpPr>
        <p:spPr bwMode="auto">
          <a:xfrm>
            <a:off x="2032000" y="2060576"/>
            <a:ext cx="9347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6084" name="Rectangle 4"/>
          <p:cNvSpPr>
            <a:spLocks noGrp="1" noChangeArrowheads="1"/>
          </p:cNvSpPr>
          <p:nvPr>
            <p:ph type="dt" sz="half" idx="2"/>
          </p:nvPr>
        </p:nvSpPr>
        <p:spPr bwMode="auto">
          <a:xfrm>
            <a:off x="8839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43688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2032000" y="6248400"/>
            <a:ext cx="172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userDrawn="1"/>
        </p:nvSpPr>
        <p:spPr bwMode="auto">
          <a:xfrm flipV="1">
            <a:off x="18288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800"/>
          </a:p>
        </p:txBody>
      </p:sp>
      <p:sp>
        <p:nvSpPr>
          <p:cNvPr id="46088" name="Oval 8"/>
          <p:cNvSpPr>
            <a:spLocks noChangeArrowheads="1"/>
          </p:cNvSpPr>
          <p:nvPr userDrawn="1"/>
        </p:nvSpPr>
        <p:spPr bwMode="auto">
          <a:xfrm>
            <a:off x="203200" y="838200"/>
            <a:ext cx="3048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userDrawn="1"/>
        </p:nvSpPr>
        <p:spPr bwMode="auto">
          <a:xfrm>
            <a:off x="719667" y="838200"/>
            <a:ext cx="3048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userDrawn="1"/>
        </p:nvSpPr>
        <p:spPr bwMode="auto">
          <a:xfrm>
            <a:off x="1236133" y="838200"/>
            <a:ext cx="3048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9360364" y="313264"/>
            <a:ext cx="243260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99258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marinetraffic.com/en/ais/home/centerx:-17.2/centery:40.0/zoom:4"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ndurance22.org/endurance22-news" TargetMode="Externa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historyhit.com/destinations/endurance22/" TargetMode="External"/><Relationship Id="rId2" Type="http://schemas.openxmlformats.org/officeDocument/2006/relationships/hyperlink" Target="https://play.acast.com/s/c939f8d1-c4bc-478e-8bb9-e5343f9a7ab5/3db94b91-d79f-4725-a967-6bd838b1b6bb"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ndurance22.org/expedition-team" TargetMode="External"/><Relationship Id="rId2" Type="http://schemas.openxmlformats.org/officeDocument/2006/relationships/hyperlink" Target="https://www.rgs.org/schools/teaching-resources/exploring-shackleton%E2%80%99s-antarctica/"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marinetraffic.com/en/ais/home/centerx:-9.8/centery:-26.2/zoom:2" TargetMode="External"/><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hyperlink" Target="https://timeandnavigation.si.edu/multimedia-asset/dead-reckoning-at-se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F1EC6-25C6-4782-B2EE-62CD4DF140B4}"/>
              </a:ext>
            </a:extLst>
          </p:cNvPr>
          <p:cNvSpPr>
            <a:spLocks noGrp="1"/>
          </p:cNvSpPr>
          <p:nvPr>
            <p:ph type="title"/>
          </p:nvPr>
        </p:nvSpPr>
        <p:spPr>
          <a:xfrm>
            <a:off x="1968500" y="206902"/>
            <a:ext cx="7373084" cy="1421898"/>
          </a:xfrm>
          <a:solidFill>
            <a:srgbClr val="740160"/>
          </a:solidFill>
          <a:ln>
            <a:noFill/>
          </a:ln>
          <a:effec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Parallel Lives: maps and GIS</a:t>
            </a:r>
            <a:endParaRPr lang="en-GB" sz="2400" b="1" dirty="0">
              <a:solidFill>
                <a:schemeClr val="bg1"/>
              </a:solidFill>
            </a:endParaRPr>
          </a:p>
        </p:txBody>
      </p:sp>
      <p:sp>
        <p:nvSpPr>
          <p:cNvPr id="6" name="TextBox 5">
            <a:extLst>
              <a:ext uri="{FF2B5EF4-FFF2-40B4-BE49-F238E27FC236}">
                <a16:creationId xmlns:a16="http://schemas.microsoft.com/office/drawing/2014/main" id="{E5281DE0-203A-4589-9123-C8B7A7485E10}"/>
              </a:ext>
            </a:extLst>
          </p:cNvPr>
          <p:cNvSpPr txBox="1"/>
          <p:nvPr/>
        </p:nvSpPr>
        <p:spPr>
          <a:xfrm>
            <a:off x="574147" y="6303804"/>
            <a:ext cx="7144077"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err="1">
                <a:ln>
                  <a:noFill/>
                </a:ln>
                <a:solidFill>
                  <a:srgbClr val="000000"/>
                </a:solidFill>
                <a:effectLst/>
                <a:uLnTx/>
                <a:uFillTx/>
                <a:latin typeface="Helvetica" pitchFamily="34" charset="0"/>
                <a:ea typeface="+mn-ea"/>
                <a:cs typeface="+mn-cs"/>
                <a:hlinkClick r:id="rId2"/>
              </a:rPr>
              <a:t>MarineTraffic</a:t>
            </a: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hlinkClick r:id="rId2"/>
              </a:rPr>
              <a:t>: Global Ship Tracking Intelligence | AIS Marine Traffic</a:t>
            </a:r>
            <a:endPar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endParaRPr>
          </a:p>
        </p:txBody>
      </p:sp>
      <p:sp>
        <p:nvSpPr>
          <p:cNvPr id="7" name="TextBox 6">
            <a:extLst>
              <a:ext uri="{FF2B5EF4-FFF2-40B4-BE49-F238E27FC236}">
                <a16:creationId xmlns:a16="http://schemas.microsoft.com/office/drawing/2014/main" id="{03E670D0-3AD8-453A-90D1-E36CC3FAA069}"/>
              </a:ext>
            </a:extLst>
          </p:cNvPr>
          <p:cNvSpPr txBox="1"/>
          <p:nvPr/>
        </p:nvSpPr>
        <p:spPr>
          <a:xfrm>
            <a:off x="9101040" y="6165305"/>
            <a:ext cx="1764078"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07.02.2022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12:40 GMT</a:t>
            </a:r>
          </a:p>
        </p:txBody>
      </p:sp>
      <p:sp>
        <p:nvSpPr>
          <p:cNvPr id="8" name="TextBox 7">
            <a:extLst>
              <a:ext uri="{FF2B5EF4-FFF2-40B4-BE49-F238E27FC236}">
                <a16:creationId xmlns:a16="http://schemas.microsoft.com/office/drawing/2014/main" id="{824DB89C-918E-4AAF-8425-C2D4E0DAD6E6}"/>
              </a:ext>
            </a:extLst>
          </p:cNvPr>
          <p:cNvSpPr txBox="1"/>
          <p:nvPr/>
        </p:nvSpPr>
        <p:spPr>
          <a:xfrm>
            <a:off x="7656730" y="2113587"/>
            <a:ext cx="4290549" cy="1569660"/>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Helvetica" pitchFamily="34" charset="0"/>
                <a:ea typeface="+mn-ea"/>
                <a:cs typeface="+mn-cs"/>
              </a:rPr>
              <a:t>Dan Snow is two days into his expedition on the Agulhas II. He left Cape Town 5</a:t>
            </a:r>
            <a:r>
              <a:rPr kumimoji="0" lang="en-GB" sz="2400" b="0" i="1" u="none" strike="noStrike" kern="1200" cap="none" spc="0" normalizeH="0" baseline="30000" noProof="0" dirty="0">
                <a:ln>
                  <a:noFill/>
                </a:ln>
                <a:solidFill>
                  <a:srgbClr val="000000"/>
                </a:solidFill>
                <a:effectLst/>
                <a:uLnTx/>
                <a:uFillTx/>
                <a:latin typeface="Helvetica" pitchFamily="34" charset="0"/>
                <a:ea typeface="+mn-ea"/>
                <a:cs typeface="+mn-cs"/>
              </a:rPr>
              <a:t>th</a:t>
            </a:r>
            <a:r>
              <a:rPr kumimoji="0" lang="en-GB" sz="2400" b="0" i="1" u="none" strike="noStrike" kern="1200" cap="none" spc="0" normalizeH="0" baseline="0" noProof="0" dirty="0">
                <a:ln>
                  <a:noFill/>
                </a:ln>
                <a:solidFill>
                  <a:srgbClr val="000000"/>
                </a:solidFill>
                <a:effectLst/>
                <a:uLnTx/>
                <a:uFillTx/>
                <a:latin typeface="Helvetica" pitchFamily="34" charset="0"/>
                <a:ea typeface="+mn-ea"/>
                <a:cs typeface="+mn-cs"/>
              </a:rPr>
              <a:t> February 2022 </a:t>
            </a:r>
          </a:p>
        </p:txBody>
      </p:sp>
      <p:sp>
        <p:nvSpPr>
          <p:cNvPr id="9" name="TextBox 8">
            <a:extLst>
              <a:ext uri="{FF2B5EF4-FFF2-40B4-BE49-F238E27FC236}">
                <a16:creationId xmlns:a16="http://schemas.microsoft.com/office/drawing/2014/main" id="{83D31336-279F-431B-BDBC-8378EE20E31E}"/>
              </a:ext>
            </a:extLst>
          </p:cNvPr>
          <p:cNvSpPr txBox="1"/>
          <p:nvPr/>
        </p:nvSpPr>
        <p:spPr>
          <a:xfrm>
            <a:off x="8111617" y="3438281"/>
            <a:ext cx="3335951"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Where is Cape Town?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Where do you think his ship is on this map?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What does this map of shipping activity tell you?</a:t>
            </a:r>
          </a:p>
        </p:txBody>
      </p:sp>
      <p:pic>
        <p:nvPicPr>
          <p:cNvPr id="11" name="Picture 10">
            <a:extLst>
              <a:ext uri="{FF2B5EF4-FFF2-40B4-BE49-F238E27FC236}">
                <a16:creationId xmlns:a16="http://schemas.microsoft.com/office/drawing/2014/main" id="{5FBADD44-9F28-40A3-9BC5-43252C16A6E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4721" y="1846414"/>
            <a:ext cx="7473501" cy="4239775"/>
          </a:xfrm>
          <a:prstGeom prst="rect">
            <a:avLst/>
          </a:prstGeom>
        </p:spPr>
      </p:pic>
      <p:sp>
        <p:nvSpPr>
          <p:cNvPr id="3" name="Slide Number Placeholder 2">
            <a:extLst>
              <a:ext uri="{FF2B5EF4-FFF2-40B4-BE49-F238E27FC236}">
                <a16:creationId xmlns:a16="http://schemas.microsoft.com/office/drawing/2014/main" id="{73B08880-43B6-4FBF-8E39-B4D5CAEF8DAE}"/>
              </a:ext>
            </a:extLst>
          </p:cNvPr>
          <p:cNvSpPr>
            <a:spLocks noGrp="1"/>
          </p:cNvSpPr>
          <p:nvPr>
            <p:ph type="sldNum" sz="quarter" idx="12"/>
          </p:nvPr>
        </p:nvSpPr>
        <p:spPr>
          <a:xfrm>
            <a:off x="11455272" y="6259870"/>
            <a:ext cx="648402"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47EEAF-DD4E-4CF4-BBA0-EAA76F911A92}" type="slidenum">
              <a:rPr kumimoji="0" lang="en-GB" altLang="en-US" sz="1400" b="0" i="0" u="none" strike="noStrike" kern="1200" cap="none" spc="0" normalizeH="0" baseline="0" noProof="0" smtClean="0">
                <a:ln>
                  <a:noFill/>
                </a:ln>
                <a:solidFill>
                  <a:srgbClr val="000000"/>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altLang="en-US" sz="1400" b="0" i="0" u="none" strike="noStrike" kern="1200" cap="none" spc="0" normalizeH="0" baseline="0" noProof="0" dirty="0">
              <a:ln>
                <a:noFill/>
              </a:ln>
              <a:solidFill>
                <a:srgbClr val="000000"/>
              </a:solidFill>
              <a:effectLst/>
              <a:uLnTx/>
              <a:uFillTx/>
              <a:latin typeface="Helvetica"/>
              <a:ea typeface="+mn-ea"/>
              <a:cs typeface="+mn-cs"/>
            </a:endParaRPr>
          </a:p>
        </p:txBody>
      </p:sp>
    </p:spTree>
    <p:extLst>
      <p:ext uri="{BB962C8B-B14F-4D97-AF65-F5344CB8AC3E}">
        <p14:creationId xmlns:p14="http://schemas.microsoft.com/office/powerpoint/2010/main" val="422078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4490A5-5579-45F5-A2EE-9549A6E8BF76}"/>
              </a:ext>
            </a:extLst>
          </p:cNvPr>
          <p:cNvSpPr>
            <a:spLocks noGrp="1"/>
          </p:cNvSpPr>
          <p:nvPr>
            <p:ph type="sldNum" sz="quarter" idx="12"/>
          </p:nvPr>
        </p:nvSpPr>
        <p:spPr>
          <a:xfrm>
            <a:off x="10247815" y="6128931"/>
            <a:ext cx="1727200" cy="457200"/>
          </a:xfrm>
        </p:spPr>
        <p:txBody>
          <a:bodyPr/>
          <a:lstStyle/>
          <a:p>
            <a:fld id="{C3D577BE-B60F-4443-89BA-AC6850FF3B72}" type="slidenum">
              <a:rPr lang="en-GB" altLang="en-US" smtClean="0"/>
              <a:pPr/>
              <a:t>10</a:t>
            </a:fld>
            <a:endParaRPr lang="en-GB" altLang="en-US" dirty="0"/>
          </a:p>
        </p:txBody>
      </p:sp>
      <p:sp>
        <p:nvSpPr>
          <p:cNvPr id="3" name="Oval 2">
            <a:extLst>
              <a:ext uri="{FF2B5EF4-FFF2-40B4-BE49-F238E27FC236}">
                <a16:creationId xmlns:a16="http://schemas.microsoft.com/office/drawing/2014/main" id="{5B680BC0-C4A0-4DAC-8926-A8E24D8C32F1}"/>
              </a:ext>
            </a:extLst>
          </p:cNvPr>
          <p:cNvSpPr/>
          <p:nvPr/>
        </p:nvSpPr>
        <p:spPr>
          <a:xfrm>
            <a:off x="979240" y="1399553"/>
            <a:ext cx="5559919" cy="5068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A1159C5-B78B-4A6A-8D2F-E27BFBE10445}"/>
              </a:ext>
            </a:extLst>
          </p:cNvPr>
          <p:cNvSpPr/>
          <p:nvPr/>
        </p:nvSpPr>
        <p:spPr>
          <a:xfrm>
            <a:off x="4260308" y="1374663"/>
            <a:ext cx="5559919" cy="50682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DE656B3-85E9-4D6B-B30A-7FF4F915F014}"/>
              </a:ext>
            </a:extLst>
          </p:cNvPr>
          <p:cNvSpPr txBox="1"/>
          <p:nvPr/>
        </p:nvSpPr>
        <p:spPr>
          <a:xfrm>
            <a:off x="1870154" y="257320"/>
            <a:ext cx="7600089" cy="707886"/>
          </a:xfrm>
          <a:prstGeom prst="rect">
            <a:avLst/>
          </a:prstGeom>
          <a:noFill/>
        </p:spPr>
        <p:txBody>
          <a:bodyPr wrap="square" rtlCol="0">
            <a:spAutoFit/>
          </a:bodyPr>
          <a:lstStyle/>
          <a:p>
            <a:pPr algn="ctr"/>
            <a:r>
              <a:rPr lang="en-GB" sz="4000" dirty="0"/>
              <a:t>Navigation: then and now</a:t>
            </a:r>
          </a:p>
        </p:txBody>
      </p:sp>
      <p:sp>
        <p:nvSpPr>
          <p:cNvPr id="6" name="TextBox 5">
            <a:extLst>
              <a:ext uri="{FF2B5EF4-FFF2-40B4-BE49-F238E27FC236}">
                <a16:creationId xmlns:a16="http://schemas.microsoft.com/office/drawing/2014/main" id="{E0C7EEDC-6F1C-41F3-B63D-587FC1CB0257}"/>
              </a:ext>
            </a:extLst>
          </p:cNvPr>
          <p:cNvSpPr txBox="1"/>
          <p:nvPr/>
        </p:nvSpPr>
        <p:spPr>
          <a:xfrm>
            <a:off x="10021640" y="1951672"/>
            <a:ext cx="1677166" cy="1477328"/>
          </a:xfrm>
          <a:prstGeom prst="rect">
            <a:avLst/>
          </a:prstGeom>
          <a:noFill/>
        </p:spPr>
        <p:txBody>
          <a:bodyPr wrap="square" rtlCol="0">
            <a:spAutoFit/>
          </a:bodyPr>
          <a:lstStyle/>
          <a:p>
            <a:r>
              <a:rPr lang="en-GB" dirty="0"/>
              <a:t>Compare mapping sills, tools </a:t>
            </a:r>
            <a:r>
              <a:rPr lang="en-GB"/>
              <a:t>in Shackleton’s </a:t>
            </a:r>
            <a:r>
              <a:rPr lang="en-GB" dirty="0"/>
              <a:t>time with now.</a:t>
            </a:r>
          </a:p>
        </p:txBody>
      </p:sp>
    </p:spTree>
    <p:extLst>
      <p:ext uri="{BB962C8B-B14F-4D97-AF65-F5344CB8AC3E}">
        <p14:creationId xmlns:p14="http://schemas.microsoft.com/office/powerpoint/2010/main" val="294762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FC46E0-707F-4F39-A495-5FD6E168B0E5}"/>
              </a:ext>
            </a:extLst>
          </p:cNvPr>
          <p:cNvSpPr>
            <a:spLocks noGrp="1"/>
          </p:cNvSpPr>
          <p:nvPr>
            <p:ph type="sldNum" sz="quarter" idx="12"/>
          </p:nvPr>
        </p:nvSpPr>
        <p:spPr>
          <a:xfrm>
            <a:off x="11102008" y="6308035"/>
            <a:ext cx="800652" cy="457200"/>
          </a:xfrm>
        </p:spPr>
        <p:txBody>
          <a:bodyPr/>
          <a:lstStyle/>
          <a:p>
            <a:fld id="{C3D577BE-B60F-4443-89BA-AC6850FF3B72}" type="slidenum">
              <a:rPr lang="en-GB" altLang="en-US" smtClean="0"/>
              <a:pPr/>
              <a:t>11</a:t>
            </a:fld>
            <a:endParaRPr lang="en-GB" altLang="en-US"/>
          </a:p>
        </p:txBody>
      </p:sp>
      <p:pic>
        <p:nvPicPr>
          <p:cNvPr id="4" name="Picture 3">
            <a:extLst>
              <a:ext uri="{FF2B5EF4-FFF2-40B4-BE49-F238E27FC236}">
                <a16:creationId xmlns:a16="http://schemas.microsoft.com/office/drawing/2014/main" id="{7E8D54F9-7955-4A96-92B9-F7E3CD2398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1790" y="1659835"/>
            <a:ext cx="10909853" cy="4422914"/>
          </a:xfrm>
          <a:prstGeom prst="rect">
            <a:avLst/>
          </a:prstGeom>
        </p:spPr>
      </p:pic>
      <p:sp>
        <p:nvSpPr>
          <p:cNvPr id="5" name="TextBox 4">
            <a:extLst>
              <a:ext uri="{FF2B5EF4-FFF2-40B4-BE49-F238E27FC236}">
                <a16:creationId xmlns:a16="http://schemas.microsoft.com/office/drawing/2014/main" id="{B73786E2-2E49-4549-8BBA-DA8891D17449}"/>
              </a:ext>
            </a:extLst>
          </p:cNvPr>
          <p:cNvSpPr txBox="1"/>
          <p:nvPr/>
        </p:nvSpPr>
        <p:spPr>
          <a:xfrm>
            <a:off x="419099" y="6351969"/>
            <a:ext cx="10078277" cy="369332"/>
          </a:xfrm>
          <a:prstGeom prst="rect">
            <a:avLst/>
          </a:prstGeom>
          <a:noFill/>
        </p:spPr>
        <p:txBody>
          <a:bodyPr wrap="square" rtlCol="0">
            <a:spAutoFit/>
          </a:bodyPr>
          <a:lstStyle/>
          <a:p>
            <a:r>
              <a:rPr lang="en-GB" dirty="0"/>
              <a:t>Update Map of position of Agulhas II  on 21.02.2022. Source: </a:t>
            </a:r>
            <a:r>
              <a:rPr lang="en-GB" dirty="0">
                <a:hlinkClick r:id="rId3"/>
              </a:rPr>
              <a:t>Endurance22 News - Endurance22</a:t>
            </a:r>
            <a:r>
              <a:rPr lang="en-GB" dirty="0"/>
              <a:t> </a:t>
            </a:r>
          </a:p>
        </p:txBody>
      </p:sp>
    </p:spTree>
    <p:extLst>
      <p:ext uri="{BB962C8B-B14F-4D97-AF65-F5344CB8AC3E}">
        <p14:creationId xmlns:p14="http://schemas.microsoft.com/office/powerpoint/2010/main" val="239834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F498E3-98E4-440E-A831-B57310212ECD}"/>
              </a:ext>
            </a:extLst>
          </p:cNvPr>
          <p:cNvSpPr>
            <a:spLocks noGrp="1"/>
          </p:cNvSpPr>
          <p:nvPr>
            <p:ph type="sldNum" sz="quarter" idx="12"/>
          </p:nvPr>
        </p:nvSpPr>
        <p:spPr/>
        <p:txBody>
          <a:bodyPr/>
          <a:lstStyle/>
          <a:p>
            <a:fld id="{C3D577BE-B60F-4443-89BA-AC6850FF3B72}" type="slidenum">
              <a:rPr lang="en-GB" altLang="en-US" smtClean="0"/>
              <a:pPr/>
              <a:t>12</a:t>
            </a:fld>
            <a:endParaRPr lang="en-GB" altLang="en-US"/>
          </a:p>
        </p:txBody>
      </p:sp>
      <p:sp>
        <p:nvSpPr>
          <p:cNvPr id="4" name="TextBox 3">
            <a:extLst>
              <a:ext uri="{FF2B5EF4-FFF2-40B4-BE49-F238E27FC236}">
                <a16:creationId xmlns:a16="http://schemas.microsoft.com/office/drawing/2014/main" id="{3C6335C7-CF72-4E37-B549-F848AD4F300D}"/>
              </a:ext>
            </a:extLst>
          </p:cNvPr>
          <p:cNvSpPr txBox="1"/>
          <p:nvPr/>
        </p:nvSpPr>
        <p:spPr>
          <a:xfrm>
            <a:off x="2633869" y="2967335"/>
            <a:ext cx="7682947" cy="2031325"/>
          </a:xfrm>
          <a:prstGeom prst="rect">
            <a:avLst/>
          </a:prstGeom>
          <a:noFill/>
        </p:spPr>
        <p:txBody>
          <a:bodyPr wrap="square">
            <a:spAutoFit/>
          </a:bodyPr>
          <a:lstStyle/>
          <a:p>
            <a:r>
              <a:rPr lang="en-GB" b="0" i="0" dirty="0">
                <a:effectLst/>
                <a:hlinkClick r:id="rId2">
                  <a:extLst>
                    <a:ext uri="{A12FA001-AC4F-418D-AE19-62706E023703}">
                      <ahyp:hlinkClr xmlns:ahyp="http://schemas.microsoft.com/office/drawing/2018/hyperlinkcolor" val="tx"/>
                    </a:ext>
                  </a:extLst>
                </a:hlinkClick>
              </a:rPr>
              <a:t>Listen to the podcast from History Hit</a:t>
            </a:r>
          </a:p>
          <a:p>
            <a:endParaRPr lang="en-GB" dirty="0">
              <a:hlinkClick r:id="rId2">
                <a:extLst>
                  <a:ext uri="{A12FA001-AC4F-418D-AE19-62706E023703}">
                    <ahyp:hlinkClr xmlns:ahyp="http://schemas.microsoft.com/office/drawing/2018/hyperlinkcolor" val="tx"/>
                  </a:ext>
                </a:extLst>
              </a:hlinkClick>
            </a:endParaRPr>
          </a:p>
          <a:p>
            <a:r>
              <a:rPr lang="en-GB" dirty="0">
                <a:hlinkClick r:id="rId3">
                  <a:extLst>
                    <a:ext uri="{A12FA001-AC4F-418D-AE19-62706E023703}">
                      <ahyp:hlinkClr xmlns:ahyp="http://schemas.microsoft.com/office/drawing/2018/hyperlinkcolor" val="tx"/>
                    </a:ext>
                  </a:extLst>
                </a:hlinkClick>
              </a:rPr>
              <a:t>Website: Endurance22: The Search for Shackleton's Lost Ship (historyhit.com)</a:t>
            </a:r>
            <a:r>
              <a:rPr lang="en-GB" dirty="0"/>
              <a:t> </a:t>
            </a:r>
            <a:endParaRPr lang="en-GB" b="0" i="0" dirty="0">
              <a:effectLst/>
              <a:hlinkClick r:id="rId2">
                <a:extLst>
                  <a:ext uri="{A12FA001-AC4F-418D-AE19-62706E023703}">
                    <ahyp:hlinkClr xmlns:ahyp="http://schemas.microsoft.com/office/drawing/2018/hyperlinkcolor" val="tx"/>
                  </a:ext>
                </a:extLst>
              </a:hlinkClick>
            </a:endParaRPr>
          </a:p>
          <a:p>
            <a:endParaRPr lang="en-GB" dirty="0">
              <a:hlinkClick r:id="rId2">
                <a:extLst>
                  <a:ext uri="{A12FA001-AC4F-418D-AE19-62706E023703}">
                    <ahyp:hlinkClr xmlns:ahyp="http://schemas.microsoft.com/office/drawing/2018/hyperlinkcolor" val="tx"/>
                  </a:ext>
                </a:extLst>
              </a:hlinkClick>
            </a:endParaRPr>
          </a:p>
          <a:p>
            <a:r>
              <a:rPr lang="en-GB" b="0" i="0" dirty="0">
                <a:effectLst/>
                <a:hlinkClick r:id="rId2">
                  <a:extLst>
                    <a:ext uri="{A12FA001-AC4F-418D-AE19-62706E023703}">
                      <ahyp:hlinkClr xmlns:ahyp="http://schemas.microsoft.com/office/drawing/2018/hyperlinkcolor" val="tx"/>
                    </a:ext>
                  </a:extLst>
                </a:hlinkClick>
              </a:rPr>
              <a:t>Podcast here: https://play.acast.com/s/c939f8d1-c4bc-478e-8bb9-e5343f9a7ab5/3db94b91-d79f-4725-a967-6bd838b1b6bb</a:t>
            </a:r>
            <a:r>
              <a:rPr lang="en-GB" b="0" i="0" dirty="0">
                <a:effectLst/>
              </a:rPr>
              <a:t> </a:t>
            </a:r>
            <a:endParaRPr lang="en-GB" dirty="0"/>
          </a:p>
        </p:txBody>
      </p:sp>
    </p:spTree>
    <p:extLst>
      <p:ext uri="{BB962C8B-B14F-4D97-AF65-F5344CB8AC3E}">
        <p14:creationId xmlns:p14="http://schemas.microsoft.com/office/powerpoint/2010/main" val="157582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032794-0E8A-41FE-86ED-71FC1A29058D}"/>
              </a:ext>
            </a:extLst>
          </p:cNvPr>
          <p:cNvSpPr txBox="1"/>
          <p:nvPr/>
        </p:nvSpPr>
        <p:spPr>
          <a:xfrm>
            <a:off x="238940" y="1783550"/>
            <a:ext cx="11510411" cy="4154984"/>
          </a:xfrm>
          <a:prstGeom prst="rect">
            <a:avLst/>
          </a:prstGeom>
          <a:noFill/>
        </p:spPr>
        <p:txBody>
          <a:bodyPr wrap="square" rtlCol="0">
            <a:spAutoFit/>
          </a:bodyPr>
          <a:lstStyle/>
          <a:p>
            <a:r>
              <a:rPr lang="en-GB" sz="2000" i="1" dirty="0"/>
              <a:t>The story so far in brief…</a:t>
            </a:r>
          </a:p>
          <a:p>
            <a:r>
              <a:rPr lang="en-GB" sz="2000" b="1" dirty="0">
                <a:solidFill>
                  <a:srgbClr val="212121"/>
                </a:solidFill>
              </a:rPr>
              <a:t>In 1914 </a:t>
            </a:r>
            <a:r>
              <a:rPr lang="en-GB" sz="2000" dirty="0">
                <a:solidFill>
                  <a:srgbClr val="212121"/>
                </a:solidFill>
              </a:rPr>
              <a:t>the explorer Sir Ernest Shackleton set out on an ambitious expedition to cross the continent of Antarctica from one side to the other. He failed. However he achieved one of the greatest feats of turn of the century polar exploration; he returned with all his 27 men – alive, despite the loss of his ship. Shackleton’s ship, the Endurance, was crushed and sank in ice in the Weddell Sea, before his team could even begin that ill-fated attempt to cross the hostile continent of Antarctica. </a:t>
            </a:r>
          </a:p>
          <a:p>
            <a:r>
              <a:rPr lang="en-GB" i="1" dirty="0">
                <a:solidFill>
                  <a:srgbClr val="212121"/>
                </a:solidFill>
              </a:rPr>
              <a:t>Find out more here </a:t>
            </a:r>
            <a:r>
              <a:rPr lang="en-GB" dirty="0">
                <a:hlinkClick r:id="rId2"/>
              </a:rPr>
              <a:t>Royal Geographical Society - Geography resources for teachers (rgs.org)</a:t>
            </a:r>
            <a:endParaRPr lang="en-GB" dirty="0">
              <a:solidFill>
                <a:srgbClr val="212121"/>
              </a:solidFill>
            </a:endParaRPr>
          </a:p>
          <a:p>
            <a:endParaRPr lang="en-GB" sz="2400" dirty="0">
              <a:solidFill>
                <a:srgbClr val="212121"/>
              </a:solidFill>
            </a:endParaRPr>
          </a:p>
          <a:p>
            <a:endParaRPr lang="en-GB" sz="2400" dirty="0">
              <a:solidFill>
                <a:srgbClr val="212121"/>
              </a:solidFill>
            </a:endParaRPr>
          </a:p>
          <a:p>
            <a:r>
              <a:rPr lang="en-GB" sz="2000" b="1" dirty="0">
                <a:solidFill>
                  <a:srgbClr val="212121"/>
                </a:solidFill>
              </a:rPr>
              <a:t>In 2022</a:t>
            </a:r>
            <a:r>
              <a:rPr lang="en-GB" sz="2000" dirty="0">
                <a:solidFill>
                  <a:srgbClr val="212121"/>
                </a:solidFill>
              </a:rPr>
              <a:t>, the Centenary of Shackleton’s death, Dan Snow is travelling to Antarctica on board the S.A. Agulhas II, as part of the Endurance22 expedition, in an attempt to locate the missing wreck of Shackleton’s ship. He left Cape Town on Saturday 5</a:t>
            </a:r>
            <a:r>
              <a:rPr lang="en-GB" sz="2000" baseline="30000" dirty="0">
                <a:solidFill>
                  <a:srgbClr val="212121"/>
                </a:solidFill>
              </a:rPr>
              <a:t>th</a:t>
            </a:r>
            <a:r>
              <a:rPr lang="en-GB" sz="2000" dirty="0">
                <a:solidFill>
                  <a:srgbClr val="212121"/>
                </a:solidFill>
              </a:rPr>
              <a:t> February 2022.</a:t>
            </a:r>
          </a:p>
          <a:p>
            <a:r>
              <a:rPr lang="en-GB" i="1" dirty="0">
                <a:solidFill>
                  <a:srgbClr val="212121"/>
                </a:solidFill>
              </a:rPr>
              <a:t>Find out more here </a:t>
            </a:r>
            <a:r>
              <a:rPr lang="en-GB" dirty="0">
                <a:hlinkClick r:id="rId3"/>
              </a:rPr>
              <a:t>Expedition Team - Endurance22</a:t>
            </a:r>
            <a:endParaRPr lang="en-GB" dirty="0">
              <a:solidFill>
                <a:srgbClr val="212121"/>
              </a:solidFill>
            </a:endParaRPr>
          </a:p>
        </p:txBody>
      </p:sp>
      <p:sp>
        <p:nvSpPr>
          <p:cNvPr id="7" name="Rectangle 2">
            <a:extLst>
              <a:ext uri="{FF2B5EF4-FFF2-40B4-BE49-F238E27FC236}">
                <a16:creationId xmlns:a16="http://schemas.microsoft.com/office/drawing/2014/main" id="{9ABA092E-D0FB-4AD7-9E14-A122E2A53A8C}"/>
              </a:ext>
            </a:extLst>
          </p:cNvPr>
          <p:cNvSpPr txBox="1">
            <a:spLocks noChangeArrowheads="1"/>
          </p:cNvSpPr>
          <p:nvPr/>
        </p:nvSpPr>
        <p:spPr>
          <a:xfrm>
            <a:off x="2999656" y="260712"/>
            <a:ext cx="5424264" cy="1320660"/>
          </a:xfrm>
          <a:prstGeom prst="rect">
            <a:avLst/>
          </a:prstGeom>
          <a:solidFill>
            <a:srgbClr val="797E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defRPr sz="4000" b="1">
                <a:solidFill>
                  <a:srgbClr val="FFFFFF"/>
                </a:solidFill>
                <a:latin typeface="Helvetica"/>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r>
              <a:rPr lang="en-GB" altLang="en-US" dirty="0"/>
              <a:t>The Story So Far… </a:t>
            </a:r>
          </a:p>
        </p:txBody>
      </p:sp>
      <p:sp>
        <p:nvSpPr>
          <p:cNvPr id="8" name="Slide Number Placeholder 7">
            <a:extLst>
              <a:ext uri="{FF2B5EF4-FFF2-40B4-BE49-F238E27FC236}">
                <a16:creationId xmlns:a16="http://schemas.microsoft.com/office/drawing/2014/main" id="{E329C075-0E3A-4C31-BEF5-840680767701}"/>
              </a:ext>
            </a:extLst>
          </p:cNvPr>
          <p:cNvSpPr>
            <a:spLocks noGrp="1"/>
          </p:cNvSpPr>
          <p:nvPr>
            <p:ph type="sldNum" sz="quarter" idx="12"/>
          </p:nvPr>
        </p:nvSpPr>
        <p:spPr>
          <a:xfrm>
            <a:off x="10941657" y="6243805"/>
            <a:ext cx="1129342" cy="457200"/>
          </a:xfrm>
        </p:spPr>
        <p:txBody>
          <a:bodyPr/>
          <a:lstStyle/>
          <a:p>
            <a:fld id="{C3D577BE-B60F-4443-89BA-AC6850FF3B72}" type="slidenum">
              <a:rPr lang="en-GB" altLang="en-US" smtClean="0"/>
              <a:pPr/>
              <a:t>2</a:t>
            </a:fld>
            <a:endParaRPr lang="en-GB" altLang="en-US" dirty="0"/>
          </a:p>
        </p:txBody>
      </p:sp>
    </p:spTree>
    <p:extLst>
      <p:ext uri="{BB962C8B-B14F-4D97-AF65-F5344CB8AC3E}">
        <p14:creationId xmlns:p14="http://schemas.microsoft.com/office/powerpoint/2010/main" val="489071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87F5-BB97-42DD-AF28-A384610C711A}"/>
              </a:ext>
            </a:extLst>
          </p:cNvPr>
          <p:cNvSpPr>
            <a:spLocks noGrp="1"/>
          </p:cNvSpPr>
          <p:nvPr>
            <p:ph type="title"/>
          </p:nvPr>
        </p:nvSpPr>
        <p:spPr>
          <a:xfrm>
            <a:off x="2156893" y="225282"/>
            <a:ext cx="6771143" cy="1421898"/>
          </a:xfr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What can maps and GIS tell us?</a:t>
            </a:r>
          </a:p>
        </p:txBody>
      </p:sp>
      <p:sp>
        <p:nvSpPr>
          <p:cNvPr id="3" name="Slide Number Placeholder 2">
            <a:extLst>
              <a:ext uri="{FF2B5EF4-FFF2-40B4-BE49-F238E27FC236}">
                <a16:creationId xmlns:a16="http://schemas.microsoft.com/office/drawing/2014/main" id="{6DADA453-1D46-4090-98E5-A7F11F7E6AC4}"/>
              </a:ext>
            </a:extLst>
          </p:cNvPr>
          <p:cNvSpPr>
            <a:spLocks noGrp="1"/>
          </p:cNvSpPr>
          <p:nvPr>
            <p:ph type="sldNum" sz="quarter" idx="12"/>
          </p:nvPr>
        </p:nvSpPr>
        <p:spPr/>
        <p:txBody>
          <a:bodyPr/>
          <a:lstStyle/>
          <a:p>
            <a:fld id="{1147EEAF-DD4E-4CF4-BBA0-EAA76F911A92}" type="slidenum">
              <a:rPr lang="en-GB" altLang="en-US" smtClean="0"/>
              <a:pPr/>
              <a:t>3</a:t>
            </a:fld>
            <a:endParaRPr lang="en-GB" altLang="en-US"/>
          </a:p>
        </p:txBody>
      </p:sp>
      <p:pic>
        <p:nvPicPr>
          <p:cNvPr id="5" name="Picture 4">
            <a:extLst>
              <a:ext uri="{FF2B5EF4-FFF2-40B4-BE49-F238E27FC236}">
                <a16:creationId xmlns:a16="http://schemas.microsoft.com/office/drawing/2014/main" id="{81729CA8-44C6-4C92-8179-0F2D9852A1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7039" y="1680659"/>
            <a:ext cx="9070481" cy="5107649"/>
          </a:xfrm>
          <a:prstGeom prst="rect">
            <a:avLst/>
          </a:prstGeom>
        </p:spPr>
      </p:pic>
      <p:sp>
        <p:nvSpPr>
          <p:cNvPr id="6" name="TextBox 5">
            <a:extLst>
              <a:ext uri="{FF2B5EF4-FFF2-40B4-BE49-F238E27FC236}">
                <a16:creationId xmlns:a16="http://schemas.microsoft.com/office/drawing/2014/main" id="{DA5DA3D0-4F0E-4DC6-9866-0D5986BEBE0A}"/>
              </a:ext>
            </a:extLst>
          </p:cNvPr>
          <p:cNvSpPr txBox="1"/>
          <p:nvPr/>
        </p:nvSpPr>
        <p:spPr>
          <a:xfrm>
            <a:off x="9318608" y="2274513"/>
            <a:ext cx="2495072" cy="2585323"/>
          </a:xfrm>
          <a:prstGeom prst="rect">
            <a:avLst/>
          </a:prstGeom>
          <a:noFill/>
        </p:spPr>
        <p:txBody>
          <a:bodyPr wrap="square" rtlCol="0">
            <a:spAutoFit/>
          </a:bodyPr>
          <a:lstStyle/>
          <a:p>
            <a:r>
              <a:rPr lang="en-GB" dirty="0"/>
              <a:t>What does this map show?</a:t>
            </a:r>
          </a:p>
          <a:p>
            <a:endParaRPr lang="en-GB" dirty="0"/>
          </a:p>
          <a:p>
            <a:r>
              <a:rPr lang="en-GB" dirty="0"/>
              <a:t>When was it last updated?</a:t>
            </a:r>
          </a:p>
          <a:p>
            <a:endParaRPr lang="en-GB" dirty="0"/>
          </a:p>
          <a:p>
            <a:r>
              <a:rPr lang="en-GB" dirty="0"/>
              <a:t>Where does the information come from?</a:t>
            </a:r>
          </a:p>
        </p:txBody>
      </p:sp>
      <p:sp>
        <p:nvSpPr>
          <p:cNvPr id="7" name="TextBox 6">
            <a:extLst>
              <a:ext uri="{FF2B5EF4-FFF2-40B4-BE49-F238E27FC236}">
                <a16:creationId xmlns:a16="http://schemas.microsoft.com/office/drawing/2014/main" id="{EEB3D9F5-C7C4-4EB8-913E-AD938C769D53}"/>
              </a:ext>
            </a:extLst>
          </p:cNvPr>
          <p:cNvSpPr txBox="1"/>
          <p:nvPr/>
        </p:nvSpPr>
        <p:spPr>
          <a:xfrm>
            <a:off x="10530814" y="6007235"/>
            <a:ext cx="145288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09.02.2022 09:32 GMT</a:t>
            </a:r>
          </a:p>
        </p:txBody>
      </p:sp>
    </p:spTree>
    <p:extLst>
      <p:ext uri="{BB962C8B-B14F-4D97-AF65-F5344CB8AC3E}">
        <p14:creationId xmlns:p14="http://schemas.microsoft.com/office/powerpoint/2010/main" val="369812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252C-0757-4C21-AD06-53236FA52B19}"/>
              </a:ext>
            </a:extLst>
          </p:cNvPr>
          <p:cNvSpPr>
            <a:spLocks noGrp="1"/>
          </p:cNvSpPr>
          <p:nvPr>
            <p:ph type="title"/>
          </p:nvPr>
        </p:nvSpPr>
        <p:spPr>
          <a:solidFill>
            <a:srgbClr val="797E01"/>
          </a:solidFill>
          <a:ln>
            <a:noFill/>
          </a:ln>
          <a:effectLst/>
        </p:spPr>
        <p:txBody>
          <a:bodyPr vert="horz" wrap="square" lIns="91440" tIns="45720" rIns="91440" bIns="45720" numCol="1" anchor="t" anchorCtr="0" compatLnSpc="1">
            <a:prstTxWarp prst="textNoShape">
              <a:avLst/>
            </a:prstTxWarp>
          </a:bodyPr>
          <a:lstStyle/>
          <a:p>
            <a:pPr algn="ctr"/>
            <a:r>
              <a:rPr lang="en-GB" b="1" dirty="0">
                <a:solidFill>
                  <a:srgbClr val="FFFFFF"/>
                </a:solidFill>
                <a:latin typeface="Helvetica"/>
              </a:rPr>
              <a:t>Where in the world?</a:t>
            </a:r>
          </a:p>
        </p:txBody>
      </p:sp>
      <p:sp>
        <p:nvSpPr>
          <p:cNvPr id="3" name="Slide Number Placeholder 2">
            <a:extLst>
              <a:ext uri="{FF2B5EF4-FFF2-40B4-BE49-F238E27FC236}">
                <a16:creationId xmlns:a16="http://schemas.microsoft.com/office/drawing/2014/main" id="{14139D25-0391-46B8-8B31-67685B29B915}"/>
              </a:ext>
            </a:extLst>
          </p:cNvPr>
          <p:cNvSpPr>
            <a:spLocks noGrp="1"/>
          </p:cNvSpPr>
          <p:nvPr>
            <p:ph type="sldNum" sz="quarter" idx="12"/>
          </p:nvPr>
        </p:nvSpPr>
        <p:spPr/>
        <p:txBody>
          <a:bodyPr/>
          <a:lstStyle/>
          <a:p>
            <a:fld id="{1147EEAF-DD4E-4CF4-BBA0-EAA76F911A92}" type="slidenum">
              <a:rPr lang="en-GB" altLang="en-US" smtClean="0"/>
              <a:pPr/>
              <a:t>4</a:t>
            </a:fld>
            <a:endParaRPr lang="en-GB" altLang="en-US"/>
          </a:p>
        </p:txBody>
      </p:sp>
      <p:pic>
        <p:nvPicPr>
          <p:cNvPr id="5" name="Picture 4">
            <a:extLst>
              <a:ext uri="{FF2B5EF4-FFF2-40B4-BE49-F238E27FC236}">
                <a16:creationId xmlns:a16="http://schemas.microsoft.com/office/drawing/2014/main" id="{F8A6D6C1-26B2-4D64-BD85-15048EEB6E2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115" y="1294225"/>
            <a:ext cx="9713776" cy="5510167"/>
          </a:xfrm>
          <a:prstGeom prst="rect">
            <a:avLst/>
          </a:prstGeom>
        </p:spPr>
      </p:pic>
      <p:sp>
        <p:nvSpPr>
          <p:cNvPr id="6" name="TextBox 5">
            <a:extLst>
              <a:ext uri="{FF2B5EF4-FFF2-40B4-BE49-F238E27FC236}">
                <a16:creationId xmlns:a16="http://schemas.microsoft.com/office/drawing/2014/main" id="{5FAA36F9-8808-4106-9F05-A1F865CFE513}"/>
              </a:ext>
            </a:extLst>
          </p:cNvPr>
          <p:cNvSpPr txBox="1"/>
          <p:nvPr/>
        </p:nvSpPr>
        <p:spPr>
          <a:xfrm>
            <a:off x="9984880" y="1951672"/>
            <a:ext cx="1709331" cy="1477328"/>
          </a:xfrm>
          <a:prstGeom prst="rect">
            <a:avLst/>
          </a:prstGeom>
          <a:noFill/>
        </p:spPr>
        <p:txBody>
          <a:bodyPr wrap="square" rtlCol="0">
            <a:spAutoFit/>
          </a:bodyPr>
          <a:lstStyle/>
          <a:p>
            <a:r>
              <a:rPr lang="en-GB" dirty="0"/>
              <a:t>If we zoom out we can get better sense of where the ship is in the world.</a:t>
            </a:r>
          </a:p>
        </p:txBody>
      </p:sp>
      <p:sp>
        <p:nvSpPr>
          <p:cNvPr id="7" name="TextBox 6">
            <a:extLst>
              <a:ext uri="{FF2B5EF4-FFF2-40B4-BE49-F238E27FC236}">
                <a16:creationId xmlns:a16="http://schemas.microsoft.com/office/drawing/2014/main" id="{AC1CD50D-842A-40AF-804D-851D2D862ABB}"/>
              </a:ext>
            </a:extLst>
          </p:cNvPr>
          <p:cNvSpPr txBox="1"/>
          <p:nvPr/>
        </p:nvSpPr>
        <p:spPr>
          <a:xfrm>
            <a:off x="10530814" y="6007235"/>
            <a:ext cx="145288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09.02.2022 09:32 GMT</a:t>
            </a:r>
          </a:p>
        </p:txBody>
      </p:sp>
    </p:spTree>
    <p:extLst>
      <p:ext uri="{BB962C8B-B14F-4D97-AF65-F5344CB8AC3E}">
        <p14:creationId xmlns:p14="http://schemas.microsoft.com/office/powerpoint/2010/main" val="369647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0DE59-1DA3-4F42-A598-E0563B98046A}"/>
              </a:ext>
            </a:extLst>
          </p:cNvPr>
          <p:cNvSpPr>
            <a:spLocks noGrp="1"/>
          </p:cNvSpPr>
          <p:nvPr>
            <p:ph type="title"/>
          </p:nvPr>
        </p:nvSpPr>
        <p:spPr>
          <a:xfrm>
            <a:off x="1968500" y="188522"/>
            <a:ext cx="7232352" cy="1421898"/>
          </a:xfr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Map Scales?</a:t>
            </a:r>
            <a:br>
              <a:rPr lang="en-GB" b="1" dirty="0">
                <a:solidFill>
                  <a:schemeClr val="bg1"/>
                </a:solidFill>
              </a:rPr>
            </a:br>
            <a:r>
              <a:rPr lang="en-GB" sz="2800" b="1" dirty="0">
                <a:solidFill>
                  <a:schemeClr val="bg1"/>
                </a:solidFill>
              </a:rPr>
              <a:t>Large or small scale map?</a:t>
            </a:r>
          </a:p>
        </p:txBody>
      </p:sp>
      <p:pic>
        <p:nvPicPr>
          <p:cNvPr id="4" name="Picture 3">
            <a:extLst>
              <a:ext uri="{FF2B5EF4-FFF2-40B4-BE49-F238E27FC236}">
                <a16:creationId xmlns:a16="http://schemas.microsoft.com/office/drawing/2014/main" id="{155CA9C5-7386-4E7B-BC78-3E8FBEA7C0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31504" y="1674110"/>
            <a:ext cx="7659488" cy="4274501"/>
          </a:xfrm>
          <a:prstGeom prst="rect">
            <a:avLst/>
          </a:prstGeom>
        </p:spPr>
      </p:pic>
      <p:sp>
        <p:nvSpPr>
          <p:cNvPr id="5" name="TextBox 4">
            <a:extLst>
              <a:ext uri="{FF2B5EF4-FFF2-40B4-BE49-F238E27FC236}">
                <a16:creationId xmlns:a16="http://schemas.microsoft.com/office/drawing/2014/main" id="{E922F0DC-E24C-4F98-8DB8-81B339C07FD5}"/>
              </a:ext>
            </a:extLst>
          </p:cNvPr>
          <p:cNvSpPr txBox="1"/>
          <p:nvPr/>
        </p:nvSpPr>
        <p:spPr>
          <a:xfrm>
            <a:off x="1842313" y="2461583"/>
            <a:ext cx="325065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Helvetica" pitchFamily="34" charset="0"/>
                <a:ea typeface="+mn-ea"/>
                <a:cs typeface="+mn-cs"/>
              </a:rPr>
              <a:t>How helpful is this map?  </a:t>
            </a:r>
          </a:p>
        </p:txBody>
      </p:sp>
      <p:sp>
        <p:nvSpPr>
          <p:cNvPr id="6" name="TextBox 5">
            <a:extLst>
              <a:ext uri="{FF2B5EF4-FFF2-40B4-BE49-F238E27FC236}">
                <a16:creationId xmlns:a16="http://schemas.microsoft.com/office/drawing/2014/main" id="{2E6C4CEA-0753-4D11-B263-18B17113AAC0}"/>
              </a:ext>
            </a:extLst>
          </p:cNvPr>
          <p:cNvSpPr txBox="1"/>
          <p:nvPr/>
        </p:nvSpPr>
        <p:spPr>
          <a:xfrm>
            <a:off x="9656644" y="6135809"/>
            <a:ext cx="1656184"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07.02.22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13:56 GMT</a:t>
            </a:r>
          </a:p>
        </p:txBody>
      </p:sp>
      <p:sp>
        <p:nvSpPr>
          <p:cNvPr id="8" name="TextBox 7">
            <a:extLst>
              <a:ext uri="{FF2B5EF4-FFF2-40B4-BE49-F238E27FC236}">
                <a16:creationId xmlns:a16="http://schemas.microsoft.com/office/drawing/2014/main" id="{54AF0C07-EAF5-4F99-B88A-C6A61E90FBF9}"/>
              </a:ext>
            </a:extLst>
          </p:cNvPr>
          <p:cNvSpPr txBox="1"/>
          <p:nvPr/>
        </p:nvSpPr>
        <p:spPr>
          <a:xfrm>
            <a:off x="1631504" y="5948611"/>
            <a:ext cx="4824536" cy="707886"/>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Larger scale maps show a smaller area.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Smaller scale maps show a larger area.</a:t>
            </a:r>
          </a:p>
        </p:txBody>
      </p:sp>
      <p:sp>
        <p:nvSpPr>
          <p:cNvPr id="3" name="Slide Number Placeholder 2">
            <a:extLst>
              <a:ext uri="{FF2B5EF4-FFF2-40B4-BE49-F238E27FC236}">
                <a16:creationId xmlns:a16="http://schemas.microsoft.com/office/drawing/2014/main" id="{9A5F494E-9155-4D2E-9B3F-93FBA051F6D8}"/>
              </a:ext>
            </a:extLst>
          </p:cNvPr>
          <p:cNvSpPr>
            <a:spLocks noGrp="1"/>
          </p:cNvSpPr>
          <p:nvPr>
            <p:ph type="sldNum" sz="quarter" idx="12"/>
          </p:nvPr>
        </p:nvSpPr>
        <p:spPr>
          <a:xfrm>
            <a:off x="11312828" y="6354436"/>
            <a:ext cx="781656"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47EEAF-DD4E-4CF4-BBA0-EAA76F911A92}" type="slidenum">
              <a:rPr kumimoji="0" lang="en-GB" altLang="en-US" sz="1400" b="0" i="0" u="none" strike="noStrike" kern="1200" cap="none" spc="0" normalizeH="0" baseline="0" noProof="0" smtClean="0">
                <a:ln>
                  <a:noFill/>
                </a:ln>
                <a:solidFill>
                  <a:srgbClr val="000000"/>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altLang="en-US" sz="1400" b="0" i="0" u="none" strike="noStrike" kern="1200" cap="none" spc="0" normalizeH="0" baseline="0" noProof="0" dirty="0">
              <a:ln>
                <a:noFill/>
              </a:ln>
              <a:solidFill>
                <a:srgbClr val="000000"/>
              </a:solidFill>
              <a:effectLst/>
              <a:uLnTx/>
              <a:uFillTx/>
              <a:latin typeface="Helvetica"/>
              <a:ea typeface="+mn-ea"/>
              <a:cs typeface="+mn-cs"/>
            </a:endParaRPr>
          </a:p>
        </p:txBody>
      </p:sp>
    </p:spTree>
    <p:extLst>
      <p:ext uri="{BB962C8B-B14F-4D97-AF65-F5344CB8AC3E}">
        <p14:creationId xmlns:p14="http://schemas.microsoft.com/office/powerpoint/2010/main" val="317191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981F-5446-45D1-85CC-487B53806DBF}"/>
              </a:ext>
            </a:extLst>
          </p:cNvPr>
          <p:cNvSpPr>
            <a:spLocks noGrp="1"/>
          </p:cNvSpPr>
          <p:nvPr>
            <p:ph type="title"/>
          </p:nvPr>
        </p:nvSpPr>
        <p:spPr>
          <a:xfrm>
            <a:off x="2109093" y="319968"/>
            <a:ext cx="6667309" cy="1066424"/>
          </a:xfrm>
          <a:solidFill>
            <a:srgbClr val="01415B"/>
          </a:solidFill>
          <a:ln>
            <a:noFill/>
          </a:ln>
          <a:effec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‘Zooming Out’ …</a:t>
            </a:r>
            <a:br>
              <a:rPr lang="en-GB" b="1" dirty="0">
                <a:solidFill>
                  <a:schemeClr val="bg1"/>
                </a:solidFill>
              </a:rPr>
            </a:br>
            <a:r>
              <a:rPr lang="en-GB" sz="2800" b="1" dirty="0">
                <a:solidFill>
                  <a:schemeClr val="bg1"/>
                </a:solidFill>
              </a:rPr>
              <a:t>How has the scale changed?</a:t>
            </a:r>
          </a:p>
        </p:txBody>
      </p:sp>
      <p:pic>
        <p:nvPicPr>
          <p:cNvPr id="4" name="Picture 3">
            <a:extLst>
              <a:ext uri="{FF2B5EF4-FFF2-40B4-BE49-F238E27FC236}">
                <a16:creationId xmlns:a16="http://schemas.microsoft.com/office/drawing/2014/main" id="{B12E69CD-976F-4723-A5AE-E00D4363BD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067" y="1736227"/>
            <a:ext cx="7863130" cy="4376648"/>
          </a:xfrm>
          <a:prstGeom prst="rect">
            <a:avLst/>
          </a:prstGeom>
        </p:spPr>
      </p:pic>
      <p:sp>
        <p:nvSpPr>
          <p:cNvPr id="5" name="TextBox 4">
            <a:extLst>
              <a:ext uri="{FF2B5EF4-FFF2-40B4-BE49-F238E27FC236}">
                <a16:creationId xmlns:a16="http://schemas.microsoft.com/office/drawing/2014/main" id="{7513E36F-688A-48AA-8D49-69CB8DFEF920}"/>
              </a:ext>
            </a:extLst>
          </p:cNvPr>
          <p:cNvSpPr txBox="1"/>
          <p:nvPr/>
        </p:nvSpPr>
        <p:spPr>
          <a:xfrm>
            <a:off x="9146804" y="6112875"/>
            <a:ext cx="173869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07.02.22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14:01 GMT</a:t>
            </a:r>
          </a:p>
        </p:txBody>
      </p:sp>
      <p:sp>
        <p:nvSpPr>
          <p:cNvPr id="6" name="TextBox 5">
            <a:extLst>
              <a:ext uri="{FF2B5EF4-FFF2-40B4-BE49-F238E27FC236}">
                <a16:creationId xmlns:a16="http://schemas.microsoft.com/office/drawing/2014/main" id="{D19B2F5F-2BAD-4929-9BCE-ACB4BA92C352}"/>
              </a:ext>
            </a:extLst>
          </p:cNvPr>
          <p:cNvSpPr txBox="1"/>
          <p:nvPr/>
        </p:nvSpPr>
        <p:spPr>
          <a:xfrm>
            <a:off x="2385915" y="6112877"/>
            <a:ext cx="462117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Helvetica" pitchFamily="34" charset="0"/>
                <a:ea typeface="+mn-ea"/>
                <a:cs typeface="+mn-cs"/>
              </a:rPr>
              <a:t>How helpful is this map?  </a:t>
            </a:r>
          </a:p>
        </p:txBody>
      </p:sp>
      <p:pic>
        <p:nvPicPr>
          <p:cNvPr id="7" name="Picture 6">
            <a:extLst>
              <a:ext uri="{FF2B5EF4-FFF2-40B4-BE49-F238E27FC236}">
                <a16:creationId xmlns:a16="http://schemas.microsoft.com/office/drawing/2014/main" id="{7536A07D-1AF4-4477-A235-2E83B5992C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58353" y="2154784"/>
            <a:ext cx="2161174" cy="3732937"/>
          </a:xfrm>
          <a:prstGeom prst="rect">
            <a:avLst/>
          </a:prstGeom>
        </p:spPr>
      </p:pic>
      <p:sp>
        <p:nvSpPr>
          <p:cNvPr id="3" name="Slide Number Placeholder 2">
            <a:extLst>
              <a:ext uri="{FF2B5EF4-FFF2-40B4-BE49-F238E27FC236}">
                <a16:creationId xmlns:a16="http://schemas.microsoft.com/office/drawing/2014/main" id="{6C4665ED-5BDC-47AE-84F9-B2CEEA14B3B8}"/>
              </a:ext>
            </a:extLst>
          </p:cNvPr>
          <p:cNvSpPr>
            <a:spLocks noGrp="1"/>
          </p:cNvSpPr>
          <p:nvPr>
            <p:ph type="sldNum" sz="quarter" idx="12"/>
          </p:nvPr>
        </p:nvSpPr>
        <p:spPr>
          <a:xfrm>
            <a:off x="11322018" y="6358679"/>
            <a:ext cx="800036"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47EEAF-DD4E-4CF4-BBA0-EAA76F911A92}" type="slidenum">
              <a:rPr kumimoji="0" lang="en-GB" altLang="en-US" sz="1400" b="0" i="0" u="none" strike="noStrike" kern="1200" cap="none" spc="0" normalizeH="0" baseline="0" noProof="0" smtClean="0">
                <a:ln>
                  <a:noFill/>
                </a:ln>
                <a:solidFill>
                  <a:srgbClr val="000000"/>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altLang="en-US" sz="1400" b="0" i="0" u="none" strike="noStrike" kern="1200" cap="none" spc="0" normalizeH="0" baseline="0" noProof="0" dirty="0">
              <a:ln>
                <a:noFill/>
              </a:ln>
              <a:solidFill>
                <a:srgbClr val="000000"/>
              </a:solidFill>
              <a:effectLst/>
              <a:uLnTx/>
              <a:uFillTx/>
              <a:latin typeface="Helvetica"/>
              <a:ea typeface="+mn-ea"/>
              <a:cs typeface="+mn-cs"/>
            </a:endParaRPr>
          </a:p>
        </p:txBody>
      </p:sp>
    </p:spTree>
    <p:extLst>
      <p:ext uri="{BB962C8B-B14F-4D97-AF65-F5344CB8AC3E}">
        <p14:creationId xmlns:p14="http://schemas.microsoft.com/office/powerpoint/2010/main" val="381701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A91AE7-A37A-49EB-A799-50018474CF6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8814" y="1739533"/>
            <a:ext cx="8060456" cy="4410438"/>
          </a:xfrm>
          <a:prstGeom prst="rect">
            <a:avLst/>
          </a:prstGeom>
        </p:spPr>
      </p:pic>
      <p:sp>
        <p:nvSpPr>
          <p:cNvPr id="4" name="TextBox 3">
            <a:extLst>
              <a:ext uri="{FF2B5EF4-FFF2-40B4-BE49-F238E27FC236}">
                <a16:creationId xmlns:a16="http://schemas.microsoft.com/office/drawing/2014/main" id="{3B8CDCCB-3732-4912-92FE-6FC773716413}"/>
              </a:ext>
            </a:extLst>
          </p:cNvPr>
          <p:cNvSpPr txBox="1"/>
          <p:nvPr/>
        </p:nvSpPr>
        <p:spPr>
          <a:xfrm>
            <a:off x="139148" y="6196255"/>
            <a:ext cx="9046207"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Helvetica" pitchFamily="34" charset="0"/>
                <a:ea typeface="+mn-ea"/>
                <a:cs typeface="+mn-cs"/>
              </a:rPr>
              <a:t>Is this a smaller or larger scaled map? Was the ship where you expected it to be? </a:t>
            </a:r>
          </a:p>
        </p:txBody>
      </p:sp>
      <p:sp>
        <p:nvSpPr>
          <p:cNvPr id="5" name="TextBox 4">
            <a:extLst>
              <a:ext uri="{FF2B5EF4-FFF2-40B4-BE49-F238E27FC236}">
                <a16:creationId xmlns:a16="http://schemas.microsoft.com/office/drawing/2014/main" id="{034F1B57-C57F-4096-B093-2AF4612EF413}"/>
              </a:ext>
            </a:extLst>
          </p:cNvPr>
          <p:cNvSpPr txBox="1"/>
          <p:nvPr/>
        </p:nvSpPr>
        <p:spPr>
          <a:xfrm>
            <a:off x="2239079" y="292413"/>
            <a:ext cx="6574081" cy="1337509"/>
          </a:xfrm>
          <a:prstGeom prst="rect">
            <a:avLst/>
          </a:prstGeom>
          <a:solidFill>
            <a:srgbClr val="797E01"/>
          </a:solidFill>
          <a:ln>
            <a:noFill/>
          </a:ln>
          <a:effectLst/>
        </p:spPr>
        <p:txBody>
          <a:bodyPr vert="horz" wrap="square" lIns="91440" tIns="45720" rIns="91440" bIns="45720" numCol="1" anchor="t" anchorCtr="0" compatLnSpc="1">
            <a:prstTxWarp prst="textNoShape">
              <a:avLst/>
            </a:prstTxWarp>
          </a:bodyPr>
          <a:lstStyle>
            <a:defPPr>
              <a:defRPr lang="en-GB"/>
            </a:defPPr>
            <a:lvl1pPr fontAlgn="base">
              <a:spcBef>
                <a:spcPct val="0"/>
              </a:spcBef>
              <a:spcAft>
                <a:spcPct val="0"/>
              </a:spcAft>
              <a:defRPr sz="4000" b="1" kern="0">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srgbClr val="FFFFFF"/>
                </a:solidFill>
                <a:effectLst/>
                <a:uLnTx/>
                <a:uFillTx/>
                <a:latin typeface="Helvetica"/>
                <a:ea typeface="+mj-ea"/>
                <a:cs typeface="+mj-cs"/>
              </a:rPr>
              <a:t>What can we learn from this map?</a:t>
            </a:r>
          </a:p>
        </p:txBody>
      </p:sp>
      <p:sp>
        <p:nvSpPr>
          <p:cNvPr id="6" name="TextBox 5">
            <a:extLst>
              <a:ext uri="{FF2B5EF4-FFF2-40B4-BE49-F238E27FC236}">
                <a16:creationId xmlns:a16="http://schemas.microsoft.com/office/drawing/2014/main" id="{16728467-0353-4D43-81AC-0E0CE078AFFD}"/>
              </a:ext>
            </a:extLst>
          </p:cNvPr>
          <p:cNvSpPr txBox="1"/>
          <p:nvPr/>
        </p:nvSpPr>
        <p:spPr>
          <a:xfrm>
            <a:off x="9599259" y="5978900"/>
            <a:ext cx="1630859"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07.02.22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14:10 GMT</a:t>
            </a:r>
          </a:p>
        </p:txBody>
      </p:sp>
      <p:pic>
        <p:nvPicPr>
          <p:cNvPr id="7" name="Picture 6">
            <a:extLst>
              <a:ext uri="{FF2B5EF4-FFF2-40B4-BE49-F238E27FC236}">
                <a16:creationId xmlns:a16="http://schemas.microsoft.com/office/drawing/2014/main" id="{F846FB4D-3961-4DDD-AB69-6966B5DA21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66221" y="2086649"/>
            <a:ext cx="2183603" cy="3771679"/>
          </a:xfrm>
          <a:prstGeom prst="rect">
            <a:avLst/>
          </a:prstGeom>
        </p:spPr>
      </p:pic>
      <p:sp>
        <p:nvSpPr>
          <p:cNvPr id="2" name="Slide Number Placeholder 1">
            <a:extLst>
              <a:ext uri="{FF2B5EF4-FFF2-40B4-BE49-F238E27FC236}">
                <a16:creationId xmlns:a16="http://schemas.microsoft.com/office/drawing/2014/main" id="{08FF6E2C-BB06-439B-AF78-9B4F95ABFD73}"/>
              </a:ext>
            </a:extLst>
          </p:cNvPr>
          <p:cNvSpPr>
            <a:spLocks noGrp="1"/>
          </p:cNvSpPr>
          <p:nvPr>
            <p:ph type="sldNum" sz="quarter" idx="12"/>
          </p:nvPr>
        </p:nvSpPr>
        <p:spPr>
          <a:xfrm>
            <a:off x="11367968" y="6294350"/>
            <a:ext cx="772466"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D577BE-B60F-4443-89BA-AC6850FF3B72}" type="slidenum">
              <a:rPr kumimoji="0" lang="en-GB" altLang="en-US" sz="1400" b="0" i="0" u="none" strike="noStrike" kern="1200" cap="none" spc="0" normalizeH="0" baseline="0" noProof="0" smtClean="0">
                <a:ln>
                  <a:noFill/>
                </a:ln>
                <a:solidFill>
                  <a:srgbClr val="000000"/>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altLang="en-US" sz="1400" b="0" i="0" u="none" strike="noStrike" kern="1200" cap="none" spc="0" normalizeH="0" baseline="0" noProof="0" dirty="0">
              <a:ln>
                <a:noFill/>
              </a:ln>
              <a:solidFill>
                <a:srgbClr val="000000"/>
              </a:solidFill>
              <a:effectLst/>
              <a:uLnTx/>
              <a:uFillTx/>
              <a:latin typeface="Helvetica"/>
              <a:ea typeface="+mn-ea"/>
              <a:cs typeface="+mn-cs"/>
            </a:endParaRPr>
          </a:p>
        </p:txBody>
      </p:sp>
    </p:spTree>
    <p:extLst>
      <p:ext uri="{BB962C8B-B14F-4D97-AF65-F5344CB8AC3E}">
        <p14:creationId xmlns:p14="http://schemas.microsoft.com/office/powerpoint/2010/main" val="695506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C2464-10BA-4DA0-985D-540E6BE697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4386" y="1703590"/>
            <a:ext cx="7673873" cy="4311986"/>
          </a:xfrm>
          <a:prstGeom prst="rect">
            <a:avLst/>
          </a:prstGeom>
        </p:spPr>
      </p:pic>
      <p:sp>
        <p:nvSpPr>
          <p:cNvPr id="4" name="TextBox 3">
            <a:extLst>
              <a:ext uri="{FF2B5EF4-FFF2-40B4-BE49-F238E27FC236}">
                <a16:creationId xmlns:a16="http://schemas.microsoft.com/office/drawing/2014/main" id="{1E6479AE-E00C-4194-BA17-C429EFB427F5}"/>
              </a:ext>
            </a:extLst>
          </p:cNvPr>
          <p:cNvSpPr txBox="1"/>
          <p:nvPr/>
        </p:nvSpPr>
        <p:spPr>
          <a:xfrm>
            <a:off x="2122878" y="244011"/>
            <a:ext cx="6205370" cy="1323439"/>
          </a:xfrm>
          <a:prstGeom prst="rect">
            <a:avLst/>
          </a:prstGeom>
          <a:solidFill>
            <a:srgbClr val="F54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4000" b="1">
                <a:solidFill>
                  <a:schemeClr val="bg1"/>
                </a:solidFill>
                <a:latin typeface="+mj-lt"/>
                <a:ea typeface="+mj-ea"/>
                <a:cs typeface="+mj-cs"/>
              </a:defRPr>
            </a:lvl1pPr>
            <a:lvl2pPr fontAlgn="base">
              <a:spcBef>
                <a:spcPct val="0"/>
              </a:spcBef>
              <a:spcAft>
                <a:spcPct val="0"/>
              </a:spcAft>
              <a:defRPr sz="6300">
                <a:solidFill>
                  <a:schemeClr val="tx2"/>
                </a:solidFill>
                <a:latin typeface="Helvetica" pitchFamily="34" charset="0"/>
              </a:defRPr>
            </a:lvl2pPr>
            <a:lvl3pPr fontAlgn="base">
              <a:spcBef>
                <a:spcPct val="0"/>
              </a:spcBef>
              <a:spcAft>
                <a:spcPct val="0"/>
              </a:spcAft>
              <a:defRPr sz="6300">
                <a:solidFill>
                  <a:schemeClr val="tx2"/>
                </a:solidFill>
                <a:latin typeface="Helvetica" pitchFamily="34" charset="0"/>
              </a:defRPr>
            </a:lvl3pPr>
            <a:lvl4pPr fontAlgn="base">
              <a:spcBef>
                <a:spcPct val="0"/>
              </a:spcBef>
              <a:spcAft>
                <a:spcPct val="0"/>
              </a:spcAft>
              <a:defRPr sz="6300">
                <a:solidFill>
                  <a:schemeClr val="tx2"/>
                </a:solidFill>
                <a:latin typeface="Helvetica" pitchFamily="34" charset="0"/>
              </a:defRPr>
            </a:lvl4pPr>
            <a:lvl5pPr fontAlgn="base">
              <a:spcBef>
                <a:spcPct val="0"/>
              </a:spcBef>
              <a:spcAft>
                <a:spcPct val="0"/>
              </a:spcAft>
              <a:defRPr sz="6300">
                <a:solidFill>
                  <a:schemeClr val="tx2"/>
                </a:solidFill>
                <a:latin typeface="Helvetica" pitchFamily="34" charset="0"/>
              </a:defRPr>
            </a:lvl5pPr>
            <a:lvl6pPr marL="457200" fontAlgn="base">
              <a:spcBef>
                <a:spcPct val="0"/>
              </a:spcBef>
              <a:spcAft>
                <a:spcPct val="0"/>
              </a:spcAft>
              <a:defRPr sz="6300">
                <a:solidFill>
                  <a:schemeClr val="tx2"/>
                </a:solidFill>
                <a:latin typeface="Helvetica" pitchFamily="34" charset="0"/>
              </a:defRPr>
            </a:lvl6pPr>
            <a:lvl7pPr marL="914400" fontAlgn="base">
              <a:spcBef>
                <a:spcPct val="0"/>
              </a:spcBef>
              <a:spcAft>
                <a:spcPct val="0"/>
              </a:spcAft>
              <a:defRPr sz="6300">
                <a:solidFill>
                  <a:schemeClr val="tx2"/>
                </a:solidFill>
                <a:latin typeface="Helvetica" pitchFamily="34" charset="0"/>
              </a:defRPr>
            </a:lvl7pPr>
            <a:lvl8pPr marL="1371600" fontAlgn="base">
              <a:spcBef>
                <a:spcPct val="0"/>
              </a:spcBef>
              <a:spcAft>
                <a:spcPct val="0"/>
              </a:spcAft>
              <a:defRPr sz="6300">
                <a:solidFill>
                  <a:schemeClr val="tx2"/>
                </a:solidFill>
                <a:latin typeface="Helvetica" pitchFamily="34" charset="0"/>
              </a:defRPr>
            </a:lvl8pPr>
            <a:lvl9pPr marL="1828800" fontAlgn="base">
              <a:spcBef>
                <a:spcPct val="0"/>
              </a:spcBef>
              <a:spcAft>
                <a:spcPct val="0"/>
              </a:spcAft>
              <a:defRPr sz="6300">
                <a:solidFill>
                  <a:schemeClr val="tx2"/>
                </a:solidFill>
                <a:latin typeface="Helvetic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Helvetica"/>
                <a:ea typeface="+mj-ea"/>
                <a:cs typeface="+mj-cs"/>
              </a:rPr>
              <a:t>What can we learn from this map?</a:t>
            </a:r>
          </a:p>
        </p:txBody>
      </p:sp>
      <p:sp>
        <p:nvSpPr>
          <p:cNvPr id="5" name="TextBox 4">
            <a:extLst>
              <a:ext uri="{FF2B5EF4-FFF2-40B4-BE49-F238E27FC236}">
                <a16:creationId xmlns:a16="http://schemas.microsoft.com/office/drawing/2014/main" id="{BB621D0B-5233-4640-99A0-6F3AAB776EF7}"/>
              </a:ext>
            </a:extLst>
          </p:cNvPr>
          <p:cNvSpPr txBox="1"/>
          <p:nvPr/>
        </p:nvSpPr>
        <p:spPr>
          <a:xfrm>
            <a:off x="6644333" y="1703590"/>
            <a:ext cx="3215283" cy="1323439"/>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Large or small scale map?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Where is the Agulhas II?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Where is: Antarctica?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Helvetica" pitchFamily="34" charset="0"/>
                <a:ea typeface="+mn-ea"/>
                <a:cs typeface="+mn-cs"/>
              </a:rPr>
              <a:t>The Weddell Sea?</a:t>
            </a:r>
          </a:p>
        </p:txBody>
      </p:sp>
      <p:sp>
        <p:nvSpPr>
          <p:cNvPr id="7" name="TextBox 6">
            <a:extLst>
              <a:ext uri="{FF2B5EF4-FFF2-40B4-BE49-F238E27FC236}">
                <a16:creationId xmlns:a16="http://schemas.microsoft.com/office/drawing/2014/main" id="{59E22856-B8DA-44DB-9FD9-B61A54AF7D67}"/>
              </a:ext>
            </a:extLst>
          </p:cNvPr>
          <p:cNvSpPr txBox="1"/>
          <p:nvPr/>
        </p:nvSpPr>
        <p:spPr>
          <a:xfrm>
            <a:off x="183246" y="6176058"/>
            <a:ext cx="3315169"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err="1">
                <a:ln>
                  <a:noFill/>
                </a:ln>
                <a:solidFill>
                  <a:srgbClr val="000000"/>
                </a:solidFill>
                <a:effectLst/>
                <a:uLnTx/>
                <a:uFillTx/>
                <a:latin typeface="Helvetica" pitchFamily="34" charset="0"/>
                <a:ea typeface="+mn-ea"/>
                <a:cs typeface="+mn-cs"/>
                <a:hlinkClick r:id="rId3"/>
              </a:rPr>
              <a:t>MarineTraffic</a:t>
            </a:r>
            <a:r>
              <a:rPr kumimoji="0" lang="en-GB" sz="1400" b="0" i="0" u="none" strike="noStrike" kern="1200" cap="none" spc="0" normalizeH="0" baseline="0" noProof="0" dirty="0">
                <a:ln>
                  <a:noFill/>
                </a:ln>
                <a:solidFill>
                  <a:srgbClr val="000000"/>
                </a:solidFill>
                <a:effectLst/>
                <a:uLnTx/>
                <a:uFillTx/>
                <a:latin typeface="Helvetica" pitchFamily="34" charset="0"/>
                <a:ea typeface="+mn-ea"/>
                <a:cs typeface="+mn-cs"/>
                <a:hlinkClick r:id="rId3"/>
              </a:rPr>
              <a:t>: Global Ship Tracking Intelligence | AIS Marine Traffic</a:t>
            </a:r>
            <a:endParaRPr kumimoji="0" lang="en-GB" sz="1400" b="0" i="0" u="none" strike="noStrike" kern="1200" cap="none" spc="0" normalizeH="0" baseline="0" noProof="0" dirty="0">
              <a:ln>
                <a:noFill/>
              </a:ln>
              <a:solidFill>
                <a:srgbClr val="000000"/>
              </a:solidFill>
              <a:effectLst/>
              <a:uLnTx/>
              <a:uFillTx/>
              <a:latin typeface="Helvetica" pitchFamily="34" charset="0"/>
              <a:ea typeface="+mn-ea"/>
              <a:cs typeface="+mn-cs"/>
            </a:endParaRPr>
          </a:p>
        </p:txBody>
      </p:sp>
      <p:sp>
        <p:nvSpPr>
          <p:cNvPr id="8" name="TextBox 7">
            <a:extLst>
              <a:ext uri="{FF2B5EF4-FFF2-40B4-BE49-F238E27FC236}">
                <a16:creationId xmlns:a16="http://schemas.microsoft.com/office/drawing/2014/main" id="{58B14039-0853-4B50-A2E1-50CB8A86DC6B}"/>
              </a:ext>
            </a:extLst>
          </p:cNvPr>
          <p:cNvSpPr txBox="1"/>
          <p:nvPr/>
        </p:nvSpPr>
        <p:spPr>
          <a:xfrm>
            <a:off x="9322335" y="6057780"/>
            <a:ext cx="183886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07.02.2022 14:35 GMT</a:t>
            </a:r>
          </a:p>
        </p:txBody>
      </p:sp>
      <p:sp>
        <p:nvSpPr>
          <p:cNvPr id="9" name="TextBox 8">
            <a:extLst>
              <a:ext uri="{FF2B5EF4-FFF2-40B4-BE49-F238E27FC236}">
                <a16:creationId xmlns:a16="http://schemas.microsoft.com/office/drawing/2014/main" id="{11A7407F-50C1-4F90-9396-176A123D93B0}"/>
              </a:ext>
            </a:extLst>
          </p:cNvPr>
          <p:cNvSpPr txBox="1"/>
          <p:nvPr/>
        </p:nvSpPr>
        <p:spPr>
          <a:xfrm>
            <a:off x="4929833" y="6093177"/>
            <a:ext cx="3429000" cy="646331"/>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Helvetica" pitchFamily="34" charset="0"/>
                <a:ea typeface="+mn-ea"/>
                <a:cs typeface="+mn-cs"/>
              </a:rPr>
              <a:t>Why have we added the date and time to these maps?</a:t>
            </a:r>
          </a:p>
        </p:txBody>
      </p:sp>
      <p:pic>
        <p:nvPicPr>
          <p:cNvPr id="10" name="Picture 9">
            <a:extLst>
              <a:ext uri="{FF2B5EF4-FFF2-40B4-BE49-F238E27FC236}">
                <a16:creationId xmlns:a16="http://schemas.microsoft.com/office/drawing/2014/main" id="{A5268069-16F9-45FB-83E8-A431AFD358D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9616" y="2031412"/>
            <a:ext cx="2116830" cy="3656342"/>
          </a:xfrm>
          <a:prstGeom prst="rect">
            <a:avLst/>
          </a:prstGeom>
        </p:spPr>
      </p:pic>
      <p:sp>
        <p:nvSpPr>
          <p:cNvPr id="2" name="Slide Number Placeholder 1">
            <a:extLst>
              <a:ext uri="{FF2B5EF4-FFF2-40B4-BE49-F238E27FC236}">
                <a16:creationId xmlns:a16="http://schemas.microsoft.com/office/drawing/2014/main" id="{FF0BE61E-14A1-4C9D-B262-8984C1E72BAB}"/>
              </a:ext>
            </a:extLst>
          </p:cNvPr>
          <p:cNvSpPr>
            <a:spLocks noGrp="1"/>
          </p:cNvSpPr>
          <p:nvPr>
            <p:ph type="sldNum" sz="quarter" idx="12"/>
          </p:nvPr>
        </p:nvSpPr>
        <p:spPr>
          <a:xfrm>
            <a:off x="11037129" y="6282308"/>
            <a:ext cx="1053407"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3D577BE-B60F-4443-89BA-AC6850FF3B72}" type="slidenum">
              <a:rPr kumimoji="0" lang="en-GB" altLang="en-US" sz="1400" b="0" i="0" u="none" strike="noStrike" kern="1200" cap="none" spc="0" normalizeH="0" baseline="0" noProof="0" smtClean="0">
                <a:ln>
                  <a:noFill/>
                </a:ln>
                <a:solidFill>
                  <a:srgbClr val="000000"/>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altLang="en-US" sz="1400" b="0" i="0" u="none" strike="noStrike" kern="1200" cap="none" spc="0" normalizeH="0" baseline="0" noProof="0">
              <a:ln>
                <a:noFill/>
              </a:ln>
              <a:solidFill>
                <a:srgbClr val="000000"/>
              </a:solidFill>
              <a:effectLst/>
              <a:uLnTx/>
              <a:uFillTx/>
              <a:latin typeface="Helvetica"/>
              <a:ea typeface="+mn-ea"/>
              <a:cs typeface="+mn-cs"/>
            </a:endParaRPr>
          </a:p>
        </p:txBody>
      </p:sp>
    </p:spTree>
    <p:extLst>
      <p:ext uri="{BB962C8B-B14F-4D97-AF65-F5344CB8AC3E}">
        <p14:creationId xmlns:p14="http://schemas.microsoft.com/office/powerpoint/2010/main" val="2000991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7606-17D4-4CFC-B168-44EA18722C04}"/>
              </a:ext>
            </a:extLst>
          </p:cNvPr>
          <p:cNvSpPr>
            <a:spLocks noGrp="1"/>
          </p:cNvSpPr>
          <p:nvPr>
            <p:ph type="title"/>
          </p:nvPr>
        </p:nvSpPr>
        <p:spPr>
          <a:solidFill>
            <a:srgbClr val="01415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ctr"/>
            <a:r>
              <a:rPr lang="en-GB" b="1" dirty="0">
                <a:solidFill>
                  <a:schemeClr val="bg1"/>
                </a:solidFill>
              </a:rPr>
              <a:t>How did Shackleton’s expedition navigate?</a:t>
            </a:r>
          </a:p>
        </p:txBody>
      </p:sp>
      <p:sp>
        <p:nvSpPr>
          <p:cNvPr id="3" name="Slide Number Placeholder 2">
            <a:extLst>
              <a:ext uri="{FF2B5EF4-FFF2-40B4-BE49-F238E27FC236}">
                <a16:creationId xmlns:a16="http://schemas.microsoft.com/office/drawing/2014/main" id="{C5B77BB3-75F6-47EA-B464-4FF13A350166}"/>
              </a:ext>
            </a:extLst>
          </p:cNvPr>
          <p:cNvSpPr>
            <a:spLocks noGrp="1"/>
          </p:cNvSpPr>
          <p:nvPr>
            <p:ph type="sldNum" sz="quarter" idx="12"/>
          </p:nvPr>
        </p:nvSpPr>
        <p:spPr>
          <a:xfrm>
            <a:off x="10266195" y="6262185"/>
            <a:ext cx="1727200" cy="457200"/>
          </a:xfrm>
        </p:spPr>
        <p:txBody>
          <a:bodyPr/>
          <a:lstStyle/>
          <a:p>
            <a:fld id="{1147EEAF-DD4E-4CF4-BBA0-EAA76F911A92}" type="slidenum">
              <a:rPr lang="en-GB" altLang="en-US" smtClean="0"/>
              <a:pPr/>
              <a:t>9</a:t>
            </a:fld>
            <a:endParaRPr lang="en-GB" altLang="en-US" dirty="0"/>
          </a:p>
        </p:txBody>
      </p:sp>
      <p:sp>
        <p:nvSpPr>
          <p:cNvPr id="4" name="TextBox 3">
            <a:extLst>
              <a:ext uri="{FF2B5EF4-FFF2-40B4-BE49-F238E27FC236}">
                <a16:creationId xmlns:a16="http://schemas.microsoft.com/office/drawing/2014/main" id="{018CA211-AF21-4713-BCA9-79935B30C6CC}"/>
              </a:ext>
            </a:extLst>
          </p:cNvPr>
          <p:cNvSpPr txBox="1"/>
          <p:nvPr/>
        </p:nvSpPr>
        <p:spPr>
          <a:xfrm>
            <a:off x="1012933" y="1716668"/>
            <a:ext cx="9206549" cy="923330"/>
          </a:xfrm>
          <a:prstGeom prst="rect">
            <a:avLst/>
          </a:prstGeom>
          <a:noFill/>
        </p:spPr>
        <p:txBody>
          <a:bodyPr wrap="square" rtlCol="0">
            <a:spAutoFit/>
          </a:bodyPr>
          <a:lstStyle/>
          <a:p>
            <a:r>
              <a:rPr lang="en-GB" dirty="0"/>
              <a:t>With no GIS and much of Antarctica unexplored, Shackleton and other explorers had to explore and map out new areas of land by exploring them. They didn’t have digital maps, satellites or GIS to help them. They definitely didn’t have a SAT NAV!</a:t>
            </a:r>
          </a:p>
        </p:txBody>
      </p:sp>
      <p:sp>
        <p:nvSpPr>
          <p:cNvPr id="6" name="TextBox 5">
            <a:extLst>
              <a:ext uri="{FF2B5EF4-FFF2-40B4-BE49-F238E27FC236}">
                <a16:creationId xmlns:a16="http://schemas.microsoft.com/office/drawing/2014/main" id="{57020118-6B0B-4C90-AD0C-4083382518C0}"/>
              </a:ext>
            </a:extLst>
          </p:cNvPr>
          <p:cNvSpPr txBox="1"/>
          <p:nvPr/>
        </p:nvSpPr>
        <p:spPr>
          <a:xfrm>
            <a:off x="902338" y="2811864"/>
            <a:ext cx="9787296" cy="2585323"/>
          </a:xfrm>
          <a:prstGeom prst="rect">
            <a:avLst/>
          </a:prstGeom>
          <a:noFill/>
        </p:spPr>
        <p:txBody>
          <a:bodyPr wrap="square">
            <a:spAutoFit/>
          </a:bodyPr>
          <a:lstStyle/>
          <a:p>
            <a:pPr algn="l" fontAlgn="base"/>
            <a:r>
              <a:rPr lang="en-GB" dirty="0">
                <a:solidFill>
                  <a:srgbClr val="000000"/>
                </a:solidFill>
              </a:rPr>
              <a:t>St</a:t>
            </a:r>
            <a:r>
              <a:rPr lang="en-GB" b="0" i="0" dirty="0">
                <a:solidFill>
                  <a:srgbClr val="000000"/>
                </a:solidFill>
                <a:effectLst/>
              </a:rPr>
              <a:t>arting at a known or assumed position, a navigator used simple but reliable tools to track three things:</a:t>
            </a:r>
          </a:p>
          <a:p>
            <a:pPr algn="l" fontAlgn="base"/>
            <a:r>
              <a:rPr lang="en-GB" b="0" i="0" dirty="0">
                <a:solidFill>
                  <a:srgbClr val="000000"/>
                </a:solidFill>
                <a:effectLst/>
              </a:rPr>
              <a:t>• The ship’s compass heading.</a:t>
            </a:r>
          </a:p>
          <a:p>
            <a:pPr algn="l" fontAlgn="base"/>
            <a:r>
              <a:rPr lang="en-GB" b="0" i="0" dirty="0">
                <a:solidFill>
                  <a:srgbClr val="000000"/>
                </a:solidFill>
                <a:effectLst/>
              </a:rPr>
              <a:t>• The ship’s speed.</a:t>
            </a:r>
          </a:p>
          <a:p>
            <a:pPr algn="l" fontAlgn="base"/>
            <a:r>
              <a:rPr lang="en-GB" b="0" i="0" dirty="0">
                <a:solidFill>
                  <a:srgbClr val="000000"/>
                </a:solidFill>
                <a:effectLst/>
              </a:rPr>
              <a:t>• The time spent on each heading and at each speed.</a:t>
            </a:r>
          </a:p>
          <a:p>
            <a:pPr algn="l" fontAlgn="base"/>
            <a:endParaRPr lang="en-GB" b="0" i="0" dirty="0">
              <a:solidFill>
                <a:srgbClr val="000000"/>
              </a:solidFill>
              <a:effectLst/>
            </a:endParaRPr>
          </a:p>
          <a:p>
            <a:pPr algn="l" fontAlgn="base"/>
            <a:r>
              <a:rPr lang="en-GB" b="0" i="0" dirty="0">
                <a:solidFill>
                  <a:srgbClr val="000000"/>
                </a:solidFill>
                <a:effectLst/>
              </a:rPr>
              <a:t>With this information, the navigator could calculate the route and distance the ship had covered and mark a sea chart, if he had one. This method was called dead reckoning. It was used by Columbus and most other mariners of the Age of Exploration.</a:t>
            </a:r>
          </a:p>
        </p:txBody>
      </p:sp>
      <p:sp>
        <p:nvSpPr>
          <p:cNvPr id="8" name="TextBox 7">
            <a:extLst>
              <a:ext uri="{FF2B5EF4-FFF2-40B4-BE49-F238E27FC236}">
                <a16:creationId xmlns:a16="http://schemas.microsoft.com/office/drawing/2014/main" id="{987E1AED-C414-48FA-91EF-7D424E305AC0}"/>
              </a:ext>
            </a:extLst>
          </p:cNvPr>
          <p:cNvSpPr txBox="1"/>
          <p:nvPr/>
        </p:nvSpPr>
        <p:spPr>
          <a:xfrm>
            <a:off x="2568591" y="5787761"/>
            <a:ext cx="6454790" cy="646331"/>
          </a:xfrm>
          <a:prstGeom prst="rect">
            <a:avLst/>
          </a:prstGeom>
          <a:noFill/>
        </p:spPr>
        <p:txBody>
          <a:bodyPr wrap="square">
            <a:spAutoFit/>
          </a:bodyPr>
          <a:lstStyle/>
          <a:p>
            <a:r>
              <a:rPr lang="en-GB" b="0" i="0" dirty="0">
                <a:solidFill>
                  <a:srgbClr val="000000"/>
                </a:solidFill>
                <a:effectLst/>
              </a:rPr>
              <a:t>A good navigator would take measurements of the ship speed and direction and the effects of wind and current too.</a:t>
            </a:r>
            <a:endParaRPr lang="en-GB" dirty="0"/>
          </a:p>
        </p:txBody>
      </p:sp>
      <p:sp>
        <p:nvSpPr>
          <p:cNvPr id="10" name="TextBox 9">
            <a:extLst>
              <a:ext uri="{FF2B5EF4-FFF2-40B4-BE49-F238E27FC236}">
                <a16:creationId xmlns:a16="http://schemas.microsoft.com/office/drawing/2014/main" id="{98C6C744-EBC3-458B-8380-EA2DF925FFCD}"/>
              </a:ext>
            </a:extLst>
          </p:cNvPr>
          <p:cNvSpPr txBox="1"/>
          <p:nvPr/>
        </p:nvSpPr>
        <p:spPr>
          <a:xfrm>
            <a:off x="2537059" y="5360523"/>
            <a:ext cx="6095234" cy="369332"/>
          </a:xfrm>
          <a:prstGeom prst="rect">
            <a:avLst/>
          </a:prstGeom>
          <a:noFill/>
        </p:spPr>
        <p:txBody>
          <a:bodyPr wrap="square">
            <a:spAutoFit/>
          </a:bodyPr>
          <a:lstStyle/>
          <a:p>
            <a:r>
              <a:rPr lang="en-GB" dirty="0">
                <a:hlinkClick r:id="rId2"/>
              </a:rPr>
              <a:t>Dead Reckoning at Sea | Time and Navigation (si.edu)</a:t>
            </a:r>
            <a:endParaRPr lang="en-GB" dirty="0"/>
          </a:p>
        </p:txBody>
      </p:sp>
    </p:spTree>
    <p:extLst>
      <p:ext uri="{BB962C8B-B14F-4D97-AF65-F5344CB8AC3E}">
        <p14:creationId xmlns:p14="http://schemas.microsoft.com/office/powerpoint/2010/main" val="3075981352"/>
      </p:ext>
    </p:extLst>
  </p:cSld>
  <p:clrMapOvr>
    <a:masterClrMapping/>
  </p:clrMapOvr>
</p:sld>
</file>

<file path=ppt/theme/theme1.xml><?xml version="1.0" encoding="utf-8"?>
<a:theme xmlns:a="http://schemas.openxmlformats.org/drawingml/2006/main" name="RGS-IBG master slid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224</TotalTime>
  <Words>708</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Helvetica</vt:lpstr>
      <vt:lpstr>Times New Roman</vt:lpstr>
      <vt:lpstr>Wingdings</vt:lpstr>
      <vt:lpstr>RGS-IBG master slide</vt:lpstr>
      <vt:lpstr>Parallel Lives: maps and GIS</vt:lpstr>
      <vt:lpstr>PowerPoint Presentation</vt:lpstr>
      <vt:lpstr>What can maps and GIS tell us?</vt:lpstr>
      <vt:lpstr>Where in the world?</vt:lpstr>
      <vt:lpstr>Map Scales? Large or small scale map?</vt:lpstr>
      <vt:lpstr>‘Zooming Out’ … How has the scale changed?</vt:lpstr>
      <vt:lpstr>PowerPoint Presentation</vt:lpstr>
      <vt:lpstr>PowerPoint Presentation</vt:lpstr>
      <vt:lpstr>How did Shackleton’s expedition navigate?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 Lives: maps and GIS</dc:title>
  <dc:creator>Paula Owens</dc:creator>
  <cp:lastModifiedBy>Paula</cp:lastModifiedBy>
  <cp:revision>2</cp:revision>
  <dcterms:created xsi:type="dcterms:W3CDTF">2022-02-09T08:32:23Z</dcterms:created>
  <dcterms:modified xsi:type="dcterms:W3CDTF">2022-02-21T13:54:26Z</dcterms:modified>
</cp:coreProperties>
</file>