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99" r:id="rId2"/>
    <p:sldId id="329" r:id="rId3"/>
    <p:sldId id="328" r:id="rId4"/>
    <p:sldId id="331" r:id="rId5"/>
    <p:sldId id="332" r:id="rId6"/>
    <p:sldId id="362" r:id="rId7"/>
    <p:sldId id="334" r:id="rId8"/>
    <p:sldId id="335" r:id="rId9"/>
    <p:sldId id="336" r:id="rId10"/>
    <p:sldId id="337" r:id="rId11"/>
    <p:sldId id="338" r:id="rId12"/>
    <p:sldId id="339" r:id="rId13"/>
    <p:sldId id="340" r:id="rId14"/>
    <p:sldId id="341" r:id="rId15"/>
    <p:sldId id="342" r:id="rId16"/>
    <p:sldId id="343" r:id="rId17"/>
    <p:sldId id="344" r:id="rId18"/>
    <p:sldId id="345" r:id="rId19"/>
    <p:sldId id="346" r:id="rId20"/>
    <p:sldId id="347" r:id="rId21"/>
    <p:sldId id="348" r:id="rId22"/>
    <p:sldId id="349" r:id="rId23"/>
    <p:sldId id="350" r:id="rId24"/>
    <p:sldId id="351" r:id="rId25"/>
    <p:sldId id="352" r:id="rId26"/>
    <p:sldId id="353" r:id="rId27"/>
    <p:sldId id="354" r:id="rId28"/>
    <p:sldId id="355" r:id="rId29"/>
    <p:sldId id="356" r:id="rId30"/>
    <p:sldId id="357" r:id="rId31"/>
    <p:sldId id="358" r:id="rId32"/>
    <p:sldId id="359" r:id="rId33"/>
    <p:sldId id="360" r:id="rId34"/>
    <p:sldId id="361" r:id="rId35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9">
          <p15:clr>
            <a:srgbClr val="A4A3A4"/>
          </p15:clr>
        </p15:guide>
        <p15:guide id="2" pos="9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415B"/>
    <a:srgbClr val="ABB033"/>
    <a:srgbClr val="33738D"/>
    <a:srgbClr val="979C1F"/>
    <a:srgbClr val="1F5F79"/>
    <a:srgbClr val="797E01"/>
    <a:srgbClr val="740160"/>
    <a:srgbClr val="B700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863" autoAdjust="0"/>
    <p:restoredTop sz="94151" autoAdjust="0"/>
  </p:normalViewPr>
  <p:slideViewPr>
    <p:cSldViewPr>
      <p:cViewPr varScale="1">
        <p:scale>
          <a:sx n="64" d="100"/>
          <a:sy n="64" d="100"/>
        </p:scale>
        <p:origin x="1026" y="78"/>
      </p:cViewPr>
      <p:guideLst>
        <p:guide orient="horz" pos="119"/>
        <p:guide pos="9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188640"/>
            <a:ext cx="5542334" cy="1542033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0D366B-4FA2-4690-929B-E6A06363AF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04C0299-B88E-4A8C-99F6-931AFC7B49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A674640-DBB7-4B68-83DB-895B44D201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C5348-DD93-4000-9BE7-8D80C4D72BC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8149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rgs">
            <a:extLst>
              <a:ext uri="{FF2B5EF4-FFF2-40B4-BE49-F238E27FC236}">
                <a16:creationId xmlns:a16="http://schemas.microsoft.com/office/drawing/2014/main" id="{01B7FB79-8713-4AB2-901D-431F5538FB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12738"/>
            <a:ext cx="1824038" cy="131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90501"/>
            <a:ext cx="5496272" cy="143829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BC0CB43-DB2D-422F-808C-EBEBF8D30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AE7CC99-E642-453A-BDDB-70F44BADE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FDBE2EB-364B-4E3F-A249-EBBE4E7ED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DCBF8-AC88-4841-8B73-9B64B504F5C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78191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rgs">
            <a:extLst>
              <a:ext uri="{FF2B5EF4-FFF2-40B4-BE49-F238E27FC236}">
                <a16:creationId xmlns:a16="http://schemas.microsoft.com/office/drawing/2014/main" id="{67F5F25F-0A30-4237-A0CA-5E3FE06DB3C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12738"/>
            <a:ext cx="1824038" cy="131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90500"/>
            <a:ext cx="5424264" cy="14383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44825"/>
            <a:ext cx="3429000" cy="41749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844825"/>
            <a:ext cx="3429000" cy="41749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8B7E2B10-DD5A-42A6-8646-BA04B8FB2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703676F4-32FD-4BCB-A86D-11976CA41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74210CB8-DB94-4B39-B8AF-171E81564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CDCFB-C589-4398-94B7-2DC0252834D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76050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 descr="rgs">
            <a:extLst>
              <a:ext uri="{FF2B5EF4-FFF2-40B4-BE49-F238E27FC236}">
                <a16:creationId xmlns:a16="http://schemas.microsoft.com/office/drawing/2014/main" id="{14E75266-A2A5-41EF-A730-6369010CAD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12738"/>
            <a:ext cx="1824038" cy="131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88912"/>
            <a:ext cx="5472608" cy="1439887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12578"/>
            <a:ext cx="4040188" cy="36807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728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12578"/>
            <a:ext cx="4041775" cy="36807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E907F787-B83D-4353-9E26-6B38AA5EF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42383E2D-7B7F-4E77-BA76-2B66BFB64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FB30C37A-B354-4471-BAB8-74813A6D8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5B52F-4E06-4CE8-A293-9A6095A7108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36522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rgs">
            <a:extLst>
              <a:ext uri="{FF2B5EF4-FFF2-40B4-BE49-F238E27FC236}">
                <a16:creationId xmlns:a16="http://schemas.microsoft.com/office/drawing/2014/main" id="{190A83A7-BA0E-48C5-B1D9-07210E134CC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12738"/>
            <a:ext cx="1824038" cy="131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206902"/>
            <a:ext cx="5424264" cy="1421898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9EEABDEE-CA5C-4E58-AFE5-A8796406E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F6DFB8B-266E-4BDA-A135-C511E80F4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9F8A851B-BAAD-4234-8BBD-62A7AF9EE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1AC89-A69F-4DCB-BFD3-C4F50EA950D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03318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E7D103B-4B0F-4EDB-A674-483DE115C9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2197895-1CA5-4077-87D1-11A531A606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E90772F-2F0C-4A6A-9736-133D631663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EF529-E163-4CA8-AD51-102C27DFB4D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00007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7028184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88913"/>
            <a:ext cx="5227984" cy="45386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7028184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C2940F-3A38-4197-9BB2-50169A57C2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39915A-EB7B-4EC8-9996-46933A2D7A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1573B0-4D9E-457A-B996-038F2C6EC2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8C26B-1FDC-41D7-936B-7D8221AB554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77892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D85E58-3FEA-49E1-9250-6A3899C23F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D62F150-350F-4D14-8CA1-3AD3363842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291B3C-BD7F-46F6-86A1-6611B55FAE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E288F-A74F-446C-A6D4-63CDF6DEB88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39648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88913"/>
            <a:ext cx="5471889" cy="1439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85925" y="1844824"/>
            <a:ext cx="3429000" cy="41749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25" y="1844824"/>
            <a:ext cx="3429000" cy="41749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F9BBA4-D1B4-4947-863B-D8BAFD32B2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FCCDF9-E871-4BD0-85A7-7C2DC29CE8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6869F3-66BA-43E2-AE53-E46FEBECF2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642D6-648D-4EE5-8D97-D7B67604397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34952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E8EAE50-3785-4B94-A670-C842E2CC43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188913"/>
            <a:ext cx="5472113" cy="141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9D9D494-8F87-4791-8FC7-41EA2CDA28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2060575"/>
            <a:ext cx="7010400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61453485-22B7-470E-B513-4DA922AAC87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CCB9F378-3F7E-4A94-9478-4E0A47873B9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6086" name="Rectangle 6">
            <a:extLst>
              <a:ext uri="{FF2B5EF4-FFF2-40B4-BE49-F238E27FC236}">
                <a16:creationId xmlns:a16="http://schemas.microsoft.com/office/drawing/2014/main" id="{98D5647A-E185-4D1D-9439-BEFDDDAF339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fld id="{19FEE878-26B7-4679-AEAD-D307DC271F5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031" name="Line 7">
            <a:extLst>
              <a:ext uri="{FF2B5EF4-FFF2-40B4-BE49-F238E27FC236}">
                <a16:creationId xmlns:a16="http://schemas.microsoft.com/office/drawing/2014/main" id="{A803B3C9-D15C-466F-8E65-F18E2E4119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2" name="Oval 8">
            <a:extLst>
              <a:ext uri="{FF2B5EF4-FFF2-40B4-BE49-F238E27FC236}">
                <a16:creationId xmlns:a16="http://schemas.microsoft.com/office/drawing/2014/main" id="{B30612CF-1FE0-4D38-9CD1-0562C8954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rgbClr val="F54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33" name="Oval 9">
            <a:extLst>
              <a:ext uri="{FF2B5EF4-FFF2-40B4-BE49-F238E27FC236}">
                <a16:creationId xmlns:a16="http://schemas.microsoft.com/office/drawing/2014/main" id="{7E805BAB-0615-444C-A66D-3496F8ECB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rgbClr val="01415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34" name="Oval 10">
            <a:extLst>
              <a:ext uri="{FF2B5EF4-FFF2-40B4-BE49-F238E27FC236}">
                <a16:creationId xmlns:a16="http://schemas.microsoft.com/office/drawing/2014/main" id="{A34F9782-C951-4B16-87E4-EB50A7BF5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rgbClr val="B7000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1035" name="Picture 15" descr="rgs">
            <a:extLst>
              <a:ext uri="{FF2B5EF4-FFF2-40B4-BE49-F238E27FC236}">
                <a16:creationId xmlns:a16="http://schemas.microsoft.com/office/drawing/2014/main" id="{3776E597-4035-4C44-863D-E25B0BA90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12738"/>
            <a:ext cx="1824038" cy="131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7" r:id="rId2"/>
    <p:sldLayoutId id="2147483698" r:id="rId3"/>
    <p:sldLayoutId id="2147483699" r:id="rId4"/>
    <p:sldLayoutId id="2147483700" r:id="rId5"/>
    <p:sldLayoutId id="2147483693" r:id="rId6"/>
    <p:sldLayoutId id="2147483694" r:id="rId7"/>
    <p:sldLayoutId id="2147483695" r:id="rId8"/>
    <p:sldLayoutId id="2147483696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54C00"/>
        </a:buClr>
        <a:buSzPct val="70000"/>
        <a:buFont typeface="Wingdings" panose="05000000000000000000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1415B"/>
        </a:buClr>
        <a:buSzPct val="75000"/>
        <a:buFont typeface="Wingdings" panose="05000000000000000000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B70005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797E0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rldweatheronline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0B0F35F1-D9A2-4639-BBE0-7A4626B8A5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6375" y="188913"/>
            <a:ext cx="5472113" cy="1439862"/>
          </a:xfrm>
        </p:spPr>
        <p:txBody>
          <a:bodyPr/>
          <a:lstStyle/>
          <a:p>
            <a:pPr eaLnBrk="1" hangingPunct="1"/>
            <a:endParaRPr lang="en-US" altLang="en-US" sz="3200" b="1" dirty="0"/>
          </a:p>
        </p:txBody>
      </p:sp>
      <p:sp>
        <p:nvSpPr>
          <p:cNvPr id="6148" name="Oval 6">
            <a:extLst>
              <a:ext uri="{FF2B5EF4-FFF2-40B4-BE49-F238E27FC236}">
                <a16:creationId xmlns:a16="http://schemas.microsoft.com/office/drawing/2014/main" id="{EA763A54-7D71-45BE-BAE3-A579D84AC0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66118" y="1536123"/>
            <a:ext cx="4982370" cy="4792230"/>
          </a:xfrm>
          <a:prstGeom prst="ellipse">
            <a:avLst/>
          </a:prstGeom>
          <a:solidFill>
            <a:srgbClr val="01415B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54C00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1415B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70005"/>
              </a:buClr>
              <a:buChar char="•"/>
              <a:defRPr sz="2400">
                <a:solidFill>
                  <a:schemeClr val="tx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97E01"/>
              </a:buClr>
              <a:buChar char="•"/>
              <a:defRPr sz="2000">
                <a:solidFill>
                  <a:schemeClr val="tx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40160"/>
              </a:buClr>
              <a:buChar char="•"/>
              <a:defRPr sz="2000">
                <a:solidFill>
                  <a:schemeClr val="tx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0160"/>
              </a:buClr>
              <a:buChar char="•"/>
              <a:defRPr sz="2000">
                <a:solidFill>
                  <a:schemeClr val="tx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0160"/>
              </a:buClr>
              <a:buChar char="•"/>
              <a:defRPr sz="2000">
                <a:solidFill>
                  <a:schemeClr val="tx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0160"/>
              </a:buClr>
              <a:buChar char="•"/>
              <a:defRPr sz="2000">
                <a:solidFill>
                  <a:schemeClr val="tx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0160"/>
              </a:buClr>
              <a:buChar char="•"/>
              <a:defRPr sz="2000">
                <a:solidFill>
                  <a:schemeClr val="tx2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150" name="Text Box 13">
            <a:extLst>
              <a:ext uri="{FF2B5EF4-FFF2-40B4-BE49-F238E27FC236}">
                <a16:creationId xmlns:a16="http://schemas.microsoft.com/office/drawing/2014/main" id="{F0E332B6-F84B-4442-B7E8-E5C207F32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1752" y="3203352"/>
            <a:ext cx="3751101" cy="145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54C00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1415B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70005"/>
              </a:buClr>
              <a:buChar char="•"/>
              <a:defRPr sz="2400">
                <a:solidFill>
                  <a:schemeClr val="tx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97E01"/>
              </a:buClr>
              <a:buChar char="•"/>
              <a:defRPr sz="2000">
                <a:solidFill>
                  <a:schemeClr val="tx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40160"/>
              </a:buClr>
              <a:buChar char="•"/>
              <a:defRPr sz="2000">
                <a:solidFill>
                  <a:schemeClr val="tx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0160"/>
              </a:buClr>
              <a:buChar char="•"/>
              <a:defRPr sz="2000">
                <a:solidFill>
                  <a:schemeClr val="tx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0160"/>
              </a:buClr>
              <a:buChar char="•"/>
              <a:defRPr sz="2000">
                <a:solidFill>
                  <a:schemeClr val="tx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0160"/>
              </a:buClr>
              <a:buChar char="•"/>
              <a:defRPr sz="2000">
                <a:solidFill>
                  <a:schemeClr val="tx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0160"/>
              </a:buClr>
              <a:buChar char="•"/>
              <a:defRPr sz="2000">
                <a:solidFill>
                  <a:schemeClr val="tx2"/>
                </a:solidFill>
                <a:latin typeface="Helvetica" panose="020B060402020202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</a:rPr>
              <a:t>The Sharqiya Climate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CE34AC8-72CA-4090-A5FF-79505C4626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6375" y="300038"/>
            <a:ext cx="5422900" cy="1319212"/>
          </a:xfrm>
          <a:solidFill>
            <a:srgbClr val="01415B"/>
          </a:solidFill>
        </p:spPr>
        <p:txBody>
          <a:bodyPr anchor="ctr"/>
          <a:lstStyle/>
          <a:p>
            <a:pPr eaLnBrk="1" hangingPunct="1"/>
            <a:r>
              <a:rPr lang="en-GB" altLang="en-US" sz="2800" b="1" dirty="0">
                <a:solidFill>
                  <a:schemeClr val="bg1"/>
                </a:solidFill>
              </a:rPr>
              <a:t>  Data Presentation Hints</a:t>
            </a:r>
            <a:endParaRPr lang="en-GB" alt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5504" y="1986568"/>
            <a:ext cx="9813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Defence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95936" y="1988840"/>
            <a:ext cx="1061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Drainage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25044" y="1916832"/>
            <a:ext cx="872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Soil</a:t>
            </a:r>
          </a:p>
          <a:p>
            <a:pPr algn="ctr"/>
            <a:r>
              <a:rPr lang="en-GB" sz="1600" b="1" dirty="0">
                <a:solidFill>
                  <a:schemeClr val="bg1"/>
                </a:solidFill>
              </a:rPr>
              <a:t>fertility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59632" y="3573248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Bridging point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3848" y="3570192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Building materials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4B03A4-6657-4344-9B30-A3EE12710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5758" y="2288443"/>
            <a:ext cx="3725475" cy="37330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15C623-3636-4A54-B4AC-0194DB8A9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65" y="2325122"/>
            <a:ext cx="3417501" cy="363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02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CE34AC8-72CA-4090-A5FF-79505C4626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6375" y="300038"/>
            <a:ext cx="5422900" cy="1319212"/>
          </a:xfrm>
          <a:solidFill>
            <a:srgbClr val="01415B"/>
          </a:solidFill>
        </p:spPr>
        <p:txBody>
          <a:bodyPr anchor="ctr"/>
          <a:lstStyle/>
          <a:p>
            <a:pPr eaLnBrk="1" hangingPunct="1"/>
            <a:r>
              <a:rPr lang="en-GB" altLang="en-US" sz="2800" b="1" dirty="0">
                <a:solidFill>
                  <a:schemeClr val="bg1"/>
                </a:solidFill>
              </a:rPr>
              <a:t>  The Sharqiya Climate</a:t>
            </a:r>
            <a:endParaRPr lang="en-GB" alt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5504" y="1986568"/>
            <a:ext cx="9813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Defence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95936" y="1988840"/>
            <a:ext cx="1061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Drainage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25044" y="1916832"/>
            <a:ext cx="872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Soil</a:t>
            </a:r>
          </a:p>
          <a:p>
            <a:pPr algn="ctr"/>
            <a:r>
              <a:rPr lang="en-GB" sz="1600" b="1" dirty="0">
                <a:solidFill>
                  <a:schemeClr val="bg1"/>
                </a:solidFill>
              </a:rPr>
              <a:t>fertility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59632" y="3573248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Bridging point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3848" y="3570192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Building materials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B0BF97-D7EF-4FEB-A0B6-6C9A0E4B5406}"/>
              </a:ext>
            </a:extLst>
          </p:cNvPr>
          <p:cNvSpPr txBox="1"/>
          <p:nvPr/>
        </p:nvSpPr>
        <p:spPr>
          <a:xfrm>
            <a:off x="467544" y="2204864"/>
            <a:ext cx="80648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1415B"/>
                </a:solidFill>
              </a:rPr>
              <a:t>You now have a chance to experiment with a different data presentation technique.</a:t>
            </a:r>
          </a:p>
          <a:p>
            <a:endParaRPr lang="en-GB" sz="2400" b="1" dirty="0">
              <a:solidFill>
                <a:srgbClr val="01415B"/>
              </a:solidFill>
            </a:endParaRPr>
          </a:p>
          <a:p>
            <a:r>
              <a:rPr lang="en-GB" sz="2400" b="1" dirty="0">
                <a:solidFill>
                  <a:srgbClr val="01415B"/>
                </a:solidFill>
              </a:rPr>
              <a:t>Using any of the materials given to you, create a form of data presentation for the wind data.</a:t>
            </a:r>
          </a:p>
          <a:p>
            <a:endParaRPr lang="en-GB" sz="2400" b="1" dirty="0">
              <a:solidFill>
                <a:srgbClr val="01415B"/>
              </a:solidFill>
            </a:endParaRPr>
          </a:p>
          <a:p>
            <a:r>
              <a:rPr lang="en-GB" sz="2400" b="1" dirty="0">
                <a:solidFill>
                  <a:srgbClr val="01415B"/>
                </a:solidFill>
              </a:rPr>
              <a:t>There is no right answer, but be prepared to justify your choice of method.</a:t>
            </a:r>
          </a:p>
        </p:txBody>
      </p:sp>
    </p:spTree>
    <p:extLst>
      <p:ext uri="{BB962C8B-B14F-4D97-AF65-F5344CB8AC3E}">
        <p14:creationId xmlns:p14="http://schemas.microsoft.com/office/powerpoint/2010/main" val="425428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CE34AC8-72CA-4090-A5FF-79505C4626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6375" y="300038"/>
            <a:ext cx="5422900" cy="1319212"/>
          </a:xfrm>
          <a:solidFill>
            <a:srgbClr val="01415B"/>
          </a:solidFill>
        </p:spPr>
        <p:txBody>
          <a:bodyPr anchor="ctr"/>
          <a:lstStyle/>
          <a:p>
            <a:pPr eaLnBrk="1" hangingPunct="1"/>
            <a:r>
              <a:rPr lang="en-GB" altLang="en-US" sz="2800" b="1" dirty="0">
                <a:solidFill>
                  <a:schemeClr val="bg1"/>
                </a:solidFill>
              </a:rPr>
              <a:t>  The Sharqiya Climate</a:t>
            </a:r>
            <a:endParaRPr lang="en-GB" alt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5504" y="1986568"/>
            <a:ext cx="9813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Defence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95936" y="1988840"/>
            <a:ext cx="1061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Drainage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25044" y="1916832"/>
            <a:ext cx="872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Soil</a:t>
            </a:r>
          </a:p>
          <a:p>
            <a:pPr algn="ctr"/>
            <a:r>
              <a:rPr lang="en-GB" sz="1600" b="1" dirty="0">
                <a:solidFill>
                  <a:schemeClr val="bg1"/>
                </a:solidFill>
              </a:rPr>
              <a:t>fertility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59632" y="3573248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Bridging point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3848" y="3570192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Building materials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B0BF97-D7EF-4FEB-A0B6-6C9A0E4B5406}"/>
              </a:ext>
            </a:extLst>
          </p:cNvPr>
          <p:cNvSpPr txBox="1"/>
          <p:nvPr/>
        </p:nvSpPr>
        <p:spPr>
          <a:xfrm>
            <a:off x="467544" y="2204864"/>
            <a:ext cx="80648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1415B"/>
                </a:solidFill>
              </a:rPr>
              <a:t>How is the physical structure of the land and the sea different?</a:t>
            </a:r>
          </a:p>
          <a:p>
            <a:endParaRPr lang="en-GB" sz="2400" b="1" dirty="0">
              <a:solidFill>
                <a:srgbClr val="01415B"/>
              </a:solidFill>
            </a:endParaRPr>
          </a:p>
          <a:p>
            <a:r>
              <a:rPr lang="en-GB" sz="2400" b="1" dirty="0">
                <a:solidFill>
                  <a:srgbClr val="01415B"/>
                </a:solidFill>
              </a:rPr>
              <a:t>This will have a big influence on local climates around the Sharqiya region.</a:t>
            </a:r>
          </a:p>
        </p:txBody>
      </p:sp>
    </p:spTree>
    <p:extLst>
      <p:ext uri="{BB962C8B-B14F-4D97-AF65-F5344CB8AC3E}">
        <p14:creationId xmlns:p14="http://schemas.microsoft.com/office/powerpoint/2010/main" val="118274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CE34AC8-72CA-4090-A5FF-79505C4626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6375" y="300038"/>
            <a:ext cx="5422900" cy="1319212"/>
          </a:xfrm>
          <a:solidFill>
            <a:srgbClr val="01415B"/>
          </a:solidFill>
        </p:spPr>
        <p:txBody>
          <a:bodyPr anchor="ctr"/>
          <a:lstStyle/>
          <a:p>
            <a:pPr eaLnBrk="1" hangingPunct="1"/>
            <a:r>
              <a:rPr lang="en-GB" altLang="en-US" sz="2800" b="1" dirty="0">
                <a:solidFill>
                  <a:schemeClr val="bg1"/>
                </a:solidFill>
              </a:rPr>
              <a:t>  Land and </a:t>
            </a:r>
            <a:r>
              <a:rPr lang="en-GB" altLang="en-US" sz="2800" b="1">
                <a:solidFill>
                  <a:schemeClr val="bg1"/>
                </a:solidFill>
              </a:rPr>
              <a:t>Sea Breezes</a:t>
            </a:r>
            <a:endParaRPr lang="en-GB" alt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5504" y="1986568"/>
            <a:ext cx="9813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Defence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95936" y="1988840"/>
            <a:ext cx="1061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Drainage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25044" y="1916832"/>
            <a:ext cx="872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Soil</a:t>
            </a:r>
          </a:p>
          <a:p>
            <a:pPr algn="ctr"/>
            <a:r>
              <a:rPr lang="en-GB" sz="1600" b="1" dirty="0">
                <a:solidFill>
                  <a:schemeClr val="bg1"/>
                </a:solidFill>
              </a:rPr>
              <a:t>fertility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59632" y="3573248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Bridging point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3848" y="3570192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Building materials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CC639A-F3E7-4467-82C6-A044FD875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345" y="2122945"/>
            <a:ext cx="3350591" cy="34252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6FE45B-43D3-4487-B00D-7A63867F39AF}"/>
              </a:ext>
            </a:extLst>
          </p:cNvPr>
          <p:cNvSpPr txBox="1"/>
          <p:nvPr/>
        </p:nvSpPr>
        <p:spPr>
          <a:xfrm>
            <a:off x="810900" y="5783078"/>
            <a:ext cx="25042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01415B"/>
                </a:solidFill>
              </a:rPr>
              <a:t>Land (solid)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D07B8F-31F4-4354-A96E-7E93CAC62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3642200"/>
            <a:ext cx="3773467" cy="19470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DE21E50-DD76-4B2E-8DFE-3EB16C4E489F}"/>
              </a:ext>
            </a:extLst>
          </p:cNvPr>
          <p:cNvSpPr txBox="1"/>
          <p:nvPr/>
        </p:nvSpPr>
        <p:spPr>
          <a:xfrm>
            <a:off x="5647169" y="5796553"/>
            <a:ext cx="23920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01415B"/>
                </a:solidFill>
              </a:rPr>
              <a:t>Sea (liquid)</a:t>
            </a:r>
          </a:p>
        </p:txBody>
      </p:sp>
    </p:spTree>
    <p:extLst>
      <p:ext uri="{BB962C8B-B14F-4D97-AF65-F5344CB8AC3E}">
        <p14:creationId xmlns:p14="http://schemas.microsoft.com/office/powerpoint/2010/main" val="199748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CE34AC8-72CA-4090-A5FF-79505C4626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6375" y="300038"/>
            <a:ext cx="5422900" cy="1319212"/>
          </a:xfrm>
          <a:solidFill>
            <a:srgbClr val="01415B"/>
          </a:solidFill>
        </p:spPr>
        <p:txBody>
          <a:bodyPr anchor="ctr"/>
          <a:lstStyle/>
          <a:p>
            <a:pPr eaLnBrk="1" hangingPunct="1"/>
            <a:r>
              <a:rPr lang="en-GB" altLang="en-US" sz="2800" b="1" dirty="0">
                <a:solidFill>
                  <a:schemeClr val="bg1"/>
                </a:solidFill>
              </a:rPr>
              <a:t>  Land and </a:t>
            </a:r>
            <a:r>
              <a:rPr lang="en-GB" altLang="en-US" sz="2800" b="1">
                <a:solidFill>
                  <a:schemeClr val="bg1"/>
                </a:solidFill>
              </a:rPr>
              <a:t>Sea Breezes</a:t>
            </a:r>
            <a:endParaRPr lang="en-GB" alt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5504" y="1986568"/>
            <a:ext cx="9813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Defence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95936" y="1988840"/>
            <a:ext cx="1061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Drainage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25044" y="1916832"/>
            <a:ext cx="872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Soil</a:t>
            </a:r>
          </a:p>
          <a:p>
            <a:pPr algn="ctr"/>
            <a:r>
              <a:rPr lang="en-GB" sz="1600" b="1" dirty="0">
                <a:solidFill>
                  <a:schemeClr val="bg1"/>
                </a:solidFill>
              </a:rPr>
              <a:t>fertility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59632" y="3573248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Bridging point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3848" y="3570192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Building materials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CC639A-F3E7-4467-82C6-A044FD875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165" y="1979228"/>
            <a:ext cx="2263722" cy="23141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6FE45B-43D3-4487-B00D-7A63867F39AF}"/>
              </a:ext>
            </a:extLst>
          </p:cNvPr>
          <p:cNvSpPr txBox="1"/>
          <p:nvPr/>
        </p:nvSpPr>
        <p:spPr>
          <a:xfrm>
            <a:off x="747555" y="4613677"/>
            <a:ext cx="7712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1F5F79"/>
                </a:solidFill>
              </a:rPr>
              <a:t>In a solid, particles are held in a semi-rigid position while in a liquid they have more free movement.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D07B8F-31F4-4354-A96E-7E93CAC62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445" y="3015922"/>
            <a:ext cx="2528256" cy="13045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DE21E50-DD76-4B2E-8DFE-3EB16C4E489F}"/>
              </a:ext>
            </a:extLst>
          </p:cNvPr>
          <p:cNvSpPr txBox="1"/>
          <p:nvPr/>
        </p:nvSpPr>
        <p:spPr>
          <a:xfrm>
            <a:off x="287524" y="5688320"/>
            <a:ext cx="86049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1415B"/>
                </a:solidFill>
              </a:rPr>
              <a:t>Therefore, which state will heat up quicker? Which will cool down quicker?</a:t>
            </a:r>
          </a:p>
        </p:txBody>
      </p:sp>
    </p:spTree>
    <p:extLst>
      <p:ext uri="{BB962C8B-B14F-4D97-AF65-F5344CB8AC3E}">
        <p14:creationId xmlns:p14="http://schemas.microsoft.com/office/powerpoint/2010/main" val="153318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CE34AC8-72CA-4090-A5FF-79505C4626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6375" y="300038"/>
            <a:ext cx="5422900" cy="1319212"/>
          </a:xfrm>
          <a:solidFill>
            <a:srgbClr val="01415B"/>
          </a:solidFill>
        </p:spPr>
        <p:txBody>
          <a:bodyPr anchor="ctr"/>
          <a:lstStyle/>
          <a:p>
            <a:pPr eaLnBrk="1" hangingPunct="1"/>
            <a:r>
              <a:rPr lang="en-GB" altLang="en-US" sz="2800" b="1" dirty="0">
                <a:solidFill>
                  <a:schemeClr val="bg1"/>
                </a:solidFill>
              </a:rPr>
              <a:t>  Land and </a:t>
            </a:r>
            <a:r>
              <a:rPr lang="en-GB" altLang="en-US" sz="2800" b="1">
                <a:solidFill>
                  <a:schemeClr val="bg1"/>
                </a:solidFill>
              </a:rPr>
              <a:t>Sea Breezes</a:t>
            </a:r>
            <a:endParaRPr lang="en-GB" alt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5504" y="1986568"/>
            <a:ext cx="9813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Defence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95936" y="1988840"/>
            <a:ext cx="1061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Drainage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25044" y="1916832"/>
            <a:ext cx="872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Soil</a:t>
            </a:r>
          </a:p>
          <a:p>
            <a:pPr algn="ctr"/>
            <a:r>
              <a:rPr lang="en-GB" sz="1600" b="1" dirty="0">
                <a:solidFill>
                  <a:schemeClr val="bg1"/>
                </a:solidFill>
              </a:rPr>
              <a:t>fertility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59632" y="3573248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Bridging point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3848" y="3570192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Building materials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CC639A-F3E7-4467-82C6-A044FD875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764" y="2130430"/>
            <a:ext cx="3967236" cy="40556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DE21E50-DD76-4B2E-8DFE-3EB16C4E489F}"/>
              </a:ext>
            </a:extLst>
          </p:cNvPr>
          <p:cNvSpPr txBox="1"/>
          <p:nvPr/>
        </p:nvSpPr>
        <p:spPr>
          <a:xfrm>
            <a:off x="4716018" y="2348827"/>
            <a:ext cx="41131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1415B"/>
                </a:solidFill>
              </a:rPr>
              <a:t>Being a solid, the land heats up and cools down quickly</a:t>
            </a:r>
          </a:p>
        </p:txBody>
      </p:sp>
    </p:spTree>
    <p:extLst>
      <p:ext uri="{BB962C8B-B14F-4D97-AF65-F5344CB8AC3E}">
        <p14:creationId xmlns:p14="http://schemas.microsoft.com/office/powerpoint/2010/main" val="172747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CE34AC8-72CA-4090-A5FF-79505C4626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6375" y="300038"/>
            <a:ext cx="5422900" cy="1319212"/>
          </a:xfrm>
          <a:solidFill>
            <a:srgbClr val="01415B"/>
          </a:solidFill>
        </p:spPr>
        <p:txBody>
          <a:bodyPr anchor="ctr"/>
          <a:lstStyle/>
          <a:p>
            <a:pPr eaLnBrk="1" hangingPunct="1"/>
            <a:r>
              <a:rPr lang="en-GB" altLang="en-US" sz="2800" b="1" dirty="0">
                <a:solidFill>
                  <a:schemeClr val="bg1"/>
                </a:solidFill>
              </a:rPr>
              <a:t>  Land and </a:t>
            </a:r>
            <a:r>
              <a:rPr lang="en-GB" altLang="en-US" sz="2800" b="1">
                <a:solidFill>
                  <a:schemeClr val="bg1"/>
                </a:solidFill>
              </a:rPr>
              <a:t>Sea Breezes</a:t>
            </a:r>
            <a:endParaRPr lang="en-GB" alt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5504" y="1986568"/>
            <a:ext cx="9813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Defence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95936" y="1988840"/>
            <a:ext cx="1061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Drainage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25044" y="1916832"/>
            <a:ext cx="872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Soil</a:t>
            </a:r>
          </a:p>
          <a:p>
            <a:pPr algn="ctr"/>
            <a:r>
              <a:rPr lang="en-GB" sz="1600" b="1" dirty="0">
                <a:solidFill>
                  <a:schemeClr val="bg1"/>
                </a:solidFill>
              </a:rPr>
              <a:t>fertility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59632" y="3573248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Bridging point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3848" y="3570192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Building materials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D07B8F-31F4-4354-A96E-7E93CAC62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957" y="2825422"/>
            <a:ext cx="4519094" cy="23317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DE21E50-DD76-4B2E-8DFE-3EB16C4E489F}"/>
              </a:ext>
            </a:extLst>
          </p:cNvPr>
          <p:cNvSpPr txBox="1"/>
          <p:nvPr/>
        </p:nvSpPr>
        <p:spPr>
          <a:xfrm>
            <a:off x="269522" y="2209219"/>
            <a:ext cx="35823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1415B"/>
                </a:solidFill>
              </a:rPr>
              <a:t>Being a liquid, the sea heats up and cools down slowly</a:t>
            </a:r>
          </a:p>
        </p:txBody>
      </p:sp>
    </p:spTree>
    <p:extLst>
      <p:ext uri="{BB962C8B-B14F-4D97-AF65-F5344CB8AC3E}">
        <p14:creationId xmlns:p14="http://schemas.microsoft.com/office/powerpoint/2010/main" val="358232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CE34AC8-72CA-4090-A5FF-79505C4626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6375" y="300038"/>
            <a:ext cx="5422900" cy="1319212"/>
          </a:xfrm>
          <a:solidFill>
            <a:srgbClr val="01415B"/>
          </a:solidFill>
        </p:spPr>
        <p:txBody>
          <a:bodyPr anchor="ctr"/>
          <a:lstStyle/>
          <a:p>
            <a:pPr eaLnBrk="1" hangingPunct="1"/>
            <a:r>
              <a:rPr lang="en-GB" altLang="en-US" sz="2800" b="1" dirty="0">
                <a:solidFill>
                  <a:schemeClr val="bg1"/>
                </a:solidFill>
              </a:rPr>
              <a:t>  Land and </a:t>
            </a:r>
            <a:r>
              <a:rPr lang="en-GB" altLang="en-US" sz="2800" b="1">
                <a:solidFill>
                  <a:schemeClr val="bg1"/>
                </a:solidFill>
              </a:rPr>
              <a:t>Sea Breezes</a:t>
            </a:r>
            <a:endParaRPr lang="en-GB" alt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5504" y="1986568"/>
            <a:ext cx="9813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Defence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95936" y="1988840"/>
            <a:ext cx="1061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Drainage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25044" y="1916832"/>
            <a:ext cx="872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Soil</a:t>
            </a:r>
          </a:p>
          <a:p>
            <a:pPr algn="ctr"/>
            <a:r>
              <a:rPr lang="en-GB" sz="1600" b="1" dirty="0">
                <a:solidFill>
                  <a:schemeClr val="bg1"/>
                </a:solidFill>
              </a:rPr>
              <a:t>fertility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59632" y="3573248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Bridging point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3848" y="3570192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Building materials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E21E50-DD76-4B2E-8DFE-3EB16C4E489F}"/>
              </a:ext>
            </a:extLst>
          </p:cNvPr>
          <p:cNvSpPr txBox="1"/>
          <p:nvPr/>
        </p:nvSpPr>
        <p:spPr>
          <a:xfrm>
            <a:off x="5147512" y="1916832"/>
            <a:ext cx="35823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1415B"/>
                </a:solidFill>
              </a:rPr>
              <a:t>Have you ever experienced a hot day on the land and found the sea surprisingly cold?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22DCA3-25F4-4937-8DF8-494AE6703111}"/>
              </a:ext>
            </a:extLst>
          </p:cNvPr>
          <p:cNvSpPr txBox="1"/>
          <p:nvPr/>
        </p:nvSpPr>
        <p:spPr>
          <a:xfrm>
            <a:off x="5206200" y="4581128"/>
            <a:ext cx="35823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1415B"/>
                </a:solidFill>
              </a:rPr>
              <a:t>Have you ever been in the sea at night and found it surprisingly warm?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AE1574-419F-4062-B473-E460CED12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289" y="2460459"/>
            <a:ext cx="3733401" cy="309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69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CE34AC8-72CA-4090-A5FF-79505C4626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6375" y="300038"/>
            <a:ext cx="5422900" cy="1319212"/>
          </a:xfrm>
          <a:solidFill>
            <a:srgbClr val="01415B"/>
          </a:solidFill>
        </p:spPr>
        <p:txBody>
          <a:bodyPr anchor="ctr"/>
          <a:lstStyle/>
          <a:p>
            <a:pPr eaLnBrk="1" hangingPunct="1"/>
            <a:r>
              <a:rPr lang="en-GB" altLang="en-US" sz="2800" b="1" dirty="0">
                <a:solidFill>
                  <a:schemeClr val="bg1"/>
                </a:solidFill>
              </a:rPr>
              <a:t>  Land and </a:t>
            </a:r>
            <a:r>
              <a:rPr lang="en-GB" altLang="en-US" sz="2800" b="1">
                <a:solidFill>
                  <a:schemeClr val="bg1"/>
                </a:solidFill>
              </a:rPr>
              <a:t>Sea Breezes</a:t>
            </a:r>
            <a:endParaRPr lang="en-GB" alt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DD1133-03B9-4661-BF38-4EEDC8E58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699" y="1772816"/>
            <a:ext cx="7187385" cy="443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32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E63526-4110-43AE-87CC-2770C1C76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681" y="1772816"/>
            <a:ext cx="7899420" cy="4439759"/>
          </a:xfrm>
          <a:prstGeom prst="rect">
            <a:avLst/>
          </a:prstGeom>
          <a:solidFill>
            <a:schemeClr val="bg1">
              <a:alpha val="10000"/>
            </a:schemeClr>
          </a:solidFill>
        </p:spPr>
      </p:pic>
      <p:sp>
        <p:nvSpPr>
          <p:cNvPr id="7170" name="Rectangle 2">
            <a:extLst>
              <a:ext uri="{FF2B5EF4-FFF2-40B4-BE49-F238E27FC236}">
                <a16:creationId xmlns:a16="http://schemas.microsoft.com/office/drawing/2014/main" id="{9CE34AC8-72CA-4090-A5FF-79505C4626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6375" y="300038"/>
            <a:ext cx="5422900" cy="1319212"/>
          </a:xfrm>
          <a:solidFill>
            <a:srgbClr val="01415B"/>
          </a:solidFill>
        </p:spPr>
        <p:txBody>
          <a:bodyPr anchor="ctr"/>
          <a:lstStyle/>
          <a:p>
            <a:pPr eaLnBrk="1" hangingPunct="1"/>
            <a:r>
              <a:rPr lang="en-GB" altLang="en-US" sz="2800" b="1" dirty="0">
                <a:solidFill>
                  <a:schemeClr val="bg1"/>
                </a:solidFill>
              </a:rPr>
              <a:t>  Land and </a:t>
            </a:r>
            <a:r>
              <a:rPr lang="en-GB" altLang="en-US" sz="2800" b="1">
                <a:solidFill>
                  <a:schemeClr val="bg1"/>
                </a:solidFill>
              </a:rPr>
              <a:t>Sea Breezes</a:t>
            </a:r>
            <a:endParaRPr lang="en-GB" altLang="en-US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099095-88F7-4188-A9A4-2AC97579CE1E}"/>
              </a:ext>
            </a:extLst>
          </p:cNvPr>
          <p:cNvSpPr txBox="1"/>
          <p:nvPr/>
        </p:nvSpPr>
        <p:spPr>
          <a:xfrm>
            <a:off x="179512" y="1772816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1F5F79"/>
                </a:solidFill>
              </a:rPr>
              <a:t>During the day, the sun heats the land and the sea</a:t>
            </a:r>
          </a:p>
        </p:txBody>
      </p:sp>
    </p:spTree>
    <p:extLst>
      <p:ext uri="{BB962C8B-B14F-4D97-AF65-F5344CB8AC3E}">
        <p14:creationId xmlns:p14="http://schemas.microsoft.com/office/powerpoint/2010/main" val="401089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CE34AC8-72CA-4090-A5FF-79505C4626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6375" y="300038"/>
            <a:ext cx="5422900" cy="1319212"/>
          </a:xfrm>
          <a:solidFill>
            <a:srgbClr val="01415B"/>
          </a:solidFill>
        </p:spPr>
        <p:txBody>
          <a:bodyPr anchor="ctr"/>
          <a:lstStyle/>
          <a:p>
            <a:pPr eaLnBrk="1" hangingPunct="1"/>
            <a:r>
              <a:rPr lang="en-GB" altLang="en-US" sz="2600" b="1" dirty="0">
                <a:solidFill>
                  <a:schemeClr val="bg1"/>
                </a:solidFill>
              </a:rPr>
              <a:t>  </a:t>
            </a:r>
            <a:r>
              <a:rPr lang="en-GB" altLang="en-US" sz="2800" b="1" dirty="0">
                <a:solidFill>
                  <a:schemeClr val="bg1"/>
                </a:solidFill>
              </a:rPr>
              <a:t>The Sharqiya Climate</a:t>
            </a:r>
            <a:endParaRPr lang="en-GB" altLang="en-US" sz="26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5B38BD-B183-49B1-8802-3F1BB138D757}"/>
              </a:ext>
            </a:extLst>
          </p:cNvPr>
          <p:cNvSpPr txBox="1"/>
          <p:nvPr/>
        </p:nvSpPr>
        <p:spPr>
          <a:xfrm>
            <a:off x="251521" y="2085131"/>
            <a:ext cx="856895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800" b="1" dirty="0">
                <a:solidFill>
                  <a:srgbClr val="01415B"/>
                </a:solidFill>
              </a:rPr>
              <a:t>Objectives:</a:t>
            </a:r>
          </a:p>
          <a:p>
            <a:pPr lvl="0"/>
            <a:endParaRPr lang="en-GB" sz="2800" b="1" dirty="0">
              <a:solidFill>
                <a:srgbClr val="01415B"/>
              </a:solidFill>
            </a:endParaRPr>
          </a:p>
          <a:p>
            <a:pPr lvl="0"/>
            <a:r>
              <a:rPr lang="en-GB" sz="2400" b="1" dirty="0">
                <a:solidFill>
                  <a:srgbClr val="01415B"/>
                </a:solidFill>
              </a:rPr>
              <a:t>To know a number of features relating to the Sharqiya climate</a:t>
            </a:r>
          </a:p>
          <a:p>
            <a:pPr lvl="0"/>
            <a:endParaRPr lang="en-GB" sz="2400" b="1" dirty="0">
              <a:solidFill>
                <a:srgbClr val="01415B"/>
              </a:solidFill>
            </a:endParaRPr>
          </a:p>
          <a:p>
            <a:pPr lvl="0"/>
            <a:r>
              <a:rPr lang="en-GB" sz="2400" b="1" dirty="0">
                <a:solidFill>
                  <a:srgbClr val="01415B"/>
                </a:solidFill>
              </a:rPr>
              <a:t>To be able to present climate data in ways other than through a climate graph</a:t>
            </a:r>
          </a:p>
          <a:p>
            <a:pPr lvl="0"/>
            <a:endParaRPr lang="en-GB" sz="2400" b="1" dirty="0">
              <a:solidFill>
                <a:srgbClr val="01415B"/>
              </a:solidFill>
            </a:endParaRPr>
          </a:p>
          <a:p>
            <a:pPr lvl="0"/>
            <a:r>
              <a:rPr lang="en-GB" sz="2400" b="1" dirty="0">
                <a:solidFill>
                  <a:srgbClr val="01415B"/>
                </a:solidFill>
              </a:rPr>
              <a:t>To understand how land and sea breezes work and the effect they have on the eastern Omani coast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88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BC024F-83EE-4EAF-9FEA-8406DD8A4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772816"/>
            <a:ext cx="7827413" cy="4455991"/>
          </a:xfrm>
          <a:prstGeom prst="rect">
            <a:avLst/>
          </a:prstGeom>
        </p:spPr>
      </p:pic>
      <p:sp>
        <p:nvSpPr>
          <p:cNvPr id="7170" name="Rectangle 2">
            <a:extLst>
              <a:ext uri="{FF2B5EF4-FFF2-40B4-BE49-F238E27FC236}">
                <a16:creationId xmlns:a16="http://schemas.microsoft.com/office/drawing/2014/main" id="{9CE34AC8-72CA-4090-A5FF-79505C4626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6375" y="300038"/>
            <a:ext cx="5422900" cy="1319212"/>
          </a:xfrm>
          <a:solidFill>
            <a:srgbClr val="01415B"/>
          </a:solidFill>
        </p:spPr>
        <p:txBody>
          <a:bodyPr anchor="ctr"/>
          <a:lstStyle/>
          <a:p>
            <a:pPr eaLnBrk="1" hangingPunct="1"/>
            <a:r>
              <a:rPr lang="en-GB" altLang="en-US" sz="2800" b="1" dirty="0">
                <a:solidFill>
                  <a:schemeClr val="bg1"/>
                </a:solidFill>
              </a:rPr>
              <a:t>  Land and </a:t>
            </a:r>
            <a:r>
              <a:rPr lang="en-GB" altLang="en-US" sz="2800" b="1">
                <a:solidFill>
                  <a:schemeClr val="bg1"/>
                </a:solidFill>
              </a:rPr>
              <a:t>Sea Breezes</a:t>
            </a:r>
            <a:endParaRPr lang="en-GB" alt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EAC721-A48C-4BE0-A8FB-0BADF0A46EBF}"/>
              </a:ext>
            </a:extLst>
          </p:cNvPr>
          <p:cNvSpPr txBox="1"/>
          <p:nvPr/>
        </p:nvSpPr>
        <p:spPr>
          <a:xfrm>
            <a:off x="107504" y="5541039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1F5F79"/>
                </a:solidFill>
              </a:rPr>
              <a:t>The land heats up faster than the sea and is therefore warmer</a:t>
            </a:r>
          </a:p>
        </p:txBody>
      </p:sp>
    </p:spTree>
    <p:extLst>
      <p:ext uri="{BB962C8B-B14F-4D97-AF65-F5344CB8AC3E}">
        <p14:creationId xmlns:p14="http://schemas.microsoft.com/office/powerpoint/2010/main" val="64425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C1F2C7-CEB1-4BBC-95EE-F7B3AEE92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772817"/>
            <a:ext cx="7827413" cy="4455992"/>
          </a:xfrm>
          <a:prstGeom prst="rect">
            <a:avLst/>
          </a:prstGeom>
        </p:spPr>
      </p:pic>
      <p:sp>
        <p:nvSpPr>
          <p:cNvPr id="7170" name="Rectangle 2">
            <a:extLst>
              <a:ext uri="{FF2B5EF4-FFF2-40B4-BE49-F238E27FC236}">
                <a16:creationId xmlns:a16="http://schemas.microsoft.com/office/drawing/2014/main" id="{9CE34AC8-72CA-4090-A5FF-79505C4626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6375" y="300038"/>
            <a:ext cx="5422900" cy="1319212"/>
          </a:xfrm>
          <a:solidFill>
            <a:srgbClr val="01415B"/>
          </a:solidFill>
        </p:spPr>
        <p:txBody>
          <a:bodyPr anchor="ctr"/>
          <a:lstStyle/>
          <a:p>
            <a:pPr eaLnBrk="1" hangingPunct="1"/>
            <a:r>
              <a:rPr lang="en-GB" altLang="en-US" sz="2800" b="1" dirty="0">
                <a:solidFill>
                  <a:schemeClr val="bg1"/>
                </a:solidFill>
              </a:rPr>
              <a:t>  Land and </a:t>
            </a:r>
            <a:r>
              <a:rPr lang="en-GB" altLang="en-US" sz="2800" b="1">
                <a:solidFill>
                  <a:schemeClr val="bg1"/>
                </a:solidFill>
              </a:rPr>
              <a:t>Sea Breezes</a:t>
            </a:r>
            <a:endParaRPr lang="en-GB" alt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E58F93-3FD8-4FD2-8065-D6CA6BAF7E8A}"/>
              </a:ext>
            </a:extLst>
          </p:cNvPr>
          <p:cNvSpPr txBox="1"/>
          <p:nvPr/>
        </p:nvSpPr>
        <p:spPr>
          <a:xfrm>
            <a:off x="3275856" y="2708920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1F5F79"/>
                </a:solidFill>
              </a:rPr>
              <a:t>Warm air rises off the land, creating an area of low pressure there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27A2F4-1B88-451C-AB07-A4952B5F3F91}"/>
              </a:ext>
            </a:extLst>
          </p:cNvPr>
          <p:cNvSpPr txBox="1"/>
          <p:nvPr/>
        </p:nvSpPr>
        <p:spPr>
          <a:xfrm>
            <a:off x="2277245" y="4437112"/>
            <a:ext cx="78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1F5F79"/>
                </a:solidFill>
              </a:rPr>
              <a:t>LOW</a:t>
            </a:r>
          </a:p>
        </p:txBody>
      </p:sp>
    </p:spTree>
    <p:extLst>
      <p:ext uri="{BB962C8B-B14F-4D97-AF65-F5344CB8AC3E}">
        <p14:creationId xmlns:p14="http://schemas.microsoft.com/office/powerpoint/2010/main" val="44338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50FDDE-13C1-45F4-BA75-9BE0D6B0F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910" y="1772817"/>
            <a:ext cx="7837096" cy="4461504"/>
          </a:xfrm>
          <a:prstGeom prst="rect">
            <a:avLst/>
          </a:prstGeom>
        </p:spPr>
      </p:pic>
      <p:sp>
        <p:nvSpPr>
          <p:cNvPr id="7170" name="Rectangle 2">
            <a:extLst>
              <a:ext uri="{FF2B5EF4-FFF2-40B4-BE49-F238E27FC236}">
                <a16:creationId xmlns:a16="http://schemas.microsoft.com/office/drawing/2014/main" id="{9CE34AC8-72CA-4090-A5FF-79505C4626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6375" y="300038"/>
            <a:ext cx="5422900" cy="1319212"/>
          </a:xfrm>
          <a:solidFill>
            <a:srgbClr val="01415B"/>
          </a:solidFill>
        </p:spPr>
        <p:txBody>
          <a:bodyPr anchor="ctr"/>
          <a:lstStyle/>
          <a:p>
            <a:pPr eaLnBrk="1" hangingPunct="1"/>
            <a:r>
              <a:rPr lang="en-GB" altLang="en-US" sz="2800" b="1" dirty="0">
                <a:solidFill>
                  <a:schemeClr val="bg1"/>
                </a:solidFill>
              </a:rPr>
              <a:t>  Land and </a:t>
            </a:r>
            <a:r>
              <a:rPr lang="en-GB" altLang="en-US" sz="2800" b="1">
                <a:solidFill>
                  <a:schemeClr val="bg1"/>
                </a:solidFill>
              </a:rPr>
              <a:t>Sea Breezes</a:t>
            </a:r>
            <a:endParaRPr lang="en-GB" alt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E58F93-3FD8-4FD2-8065-D6CA6BAF7E8A}"/>
              </a:ext>
            </a:extLst>
          </p:cNvPr>
          <p:cNvSpPr txBox="1"/>
          <p:nvPr/>
        </p:nvSpPr>
        <p:spPr>
          <a:xfrm>
            <a:off x="4427984" y="3284984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>
                <a:solidFill>
                  <a:srgbClr val="1F5F79"/>
                </a:solidFill>
              </a:rPr>
              <a:t>Cooler air from above the sea rushes to replace the rising warm air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27A2F4-1B88-451C-AB07-A4952B5F3F91}"/>
              </a:ext>
            </a:extLst>
          </p:cNvPr>
          <p:cNvSpPr txBox="1"/>
          <p:nvPr/>
        </p:nvSpPr>
        <p:spPr>
          <a:xfrm>
            <a:off x="2277245" y="4437112"/>
            <a:ext cx="78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1F5F79"/>
                </a:solidFill>
              </a:rPr>
              <a:t>LOW</a:t>
            </a:r>
          </a:p>
        </p:txBody>
      </p:sp>
    </p:spTree>
    <p:extLst>
      <p:ext uri="{BB962C8B-B14F-4D97-AF65-F5344CB8AC3E}">
        <p14:creationId xmlns:p14="http://schemas.microsoft.com/office/powerpoint/2010/main" val="263833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2D4644-72BC-4BFC-A152-55B52F4FE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910" y="1772817"/>
            <a:ext cx="7837096" cy="4461504"/>
          </a:xfrm>
          <a:prstGeom prst="rect">
            <a:avLst/>
          </a:prstGeom>
        </p:spPr>
      </p:pic>
      <p:sp>
        <p:nvSpPr>
          <p:cNvPr id="7170" name="Rectangle 2">
            <a:extLst>
              <a:ext uri="{FF2B5EF4-FFF2-40B4-BE49-F238E27FC236}">
                <a16:creationId xmlns:a16="http://schemas.microsoft.com/office/drawing/2014/main" id="{9CE34AC8-72CA-4090-A5FF-79505C4626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6375" y="300038"/>
            <a:ext cx="5422900" cy="1319212"/>
          </a:xfrm>
          <a:solidFill>
            <a:srgbClr val="01415B"/>
          </a:solidFill>
        </p:spPr>
        <p:txBody>
          <a:bodyPr anchor="ctr"/>
          <a:lstStyle/>
          <a:p>
            <a:pPr eaLnBrk="1" hangingPunct="1"/>
            <a:r>
              <a:rPr lang="en-GB" altLang="en-US" sz="2800" b="1" dirty="0">
                <a:solidFill>
                  <a:schemeClr val="bg1"/>
                </a:solidFill>
              </a:rPr>
              <a:t>  Land and </a:t>
            </a:r>
            <a:r>
              <a:rPr lang="en-GB" altLang="en-US" sz="2800" b="1">
                <a:solidFill>
                  <a:schemeClr val="bg1"/>
                </a:solidFill>
              </a:rPr>
              <a:t>Sea Breezes</a:t>
            </a:r>
            <a:endParaRPr lang="en-GB" alt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E58F93-3FD8-4FD2-8065-D6CA6BAF7E8A}"/>
              </a:ext>
            </a:extLst>
          </p:cNvPr>
          <p:cNvSpPr txBox="1"/>
          <p:nvPr/>
        </p:nvSpPr>
        <p:spPr>
          <a:xfrm>
            <a:off x="-16647" y="6110330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>
                <a:solidFill>
                  <a:srgbClr val="1F5F79"/>
                </a:solidFill>
              </a:rPr>
              <a:t>This is known as a </a:t>
            </a:r>
            <a:r>
              <a:rPr lang="en-GB" sz="2800" b="1" dirty="0">
                <a:solidFill>
                  <a:srgbClr val="01415B"/>
                </a:solidFill>
              </a:rPr>
              <a:t>Sea Breeze</a:t>
            </a:r>
            <a:endParaRPr lang="en-GB" sz="2400" b="1" dirty="0">
              <a:solidFill>
                <a:srgbClr val="01415B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27A2F4-1B88-451C-AB07-A4952B5F3F91}"/>
              </a:ext>
            </a:extLst>
          </p:cNvPr>
          <p:cNvSpPr txBox="1"/>
          <p:nvPr/>
        </p:nvSpPr>
        <p:spPr>
          <a:xfrm>
            <a:off x="2277245" y="4437112"/>
            <a:ext cx="78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1F5F79"/>
                </a:solidFill>
              </a:rPr>
              <a:t>LOW</a:t>
            </a:r>
          </a:p>
        </p:txBody>
      </p:sp>
    </p:spTree>
    <p:extLst>
      <p:ext uri="{BB962C8B-B14F-4D97-AF65-F5344CB8AC3E}">
        <p14:creationId xmlns:p14="http://schemas.microsoft.com/office/powerpoint/2010/main" val="18249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DAFEAE-A12C-4DDE-8A00-B2EECDA348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" t="8126" r="5761" b="-3818"/>
          <a:stretch/>
        </p:blipFill>
        <p:spPr>
          <a:xfrm>
            <a:off x="1115616" y="1772816"/>
            <a:ext cx="7255075" cy="4680520"/>
          </a:xfrm>
          <a:prstGeom prst="rect">
            <a:avLst/>
          </a:prstGeom>
        </p:spPr>
      </p:pic>
      <p:sp>
        <p:nvSpPr>
          <p:cNvPr id="7170" name="Rectangle 2">
            <a:extLst>
              <a:ext uri="{FF2B5EF4-FFF2-40B4-BE49-F238E27FC236}">
                <a16:creationId xmlns:a16="http://schemas.microsoft.com/office/drawing/2014/main" id="{9CE34AC8-72CA-4090-A5FF-79505C4626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6375" y="300038"/>
            <a:ext cx="5422900" cy="1319212"/>
          </a:xfrm>
          <a:solidFill>
            <a:srgbClr val="01415B"/>
          </a:solidFill>
        </p:spPr>
        <p:txBody>
          <a:bodyPr anchor="ctr"/>
          <a:lstStyle/>
          <a:p>
            <a:pPr eaLnBrk="1" hangingPunct="1"/>
            <a:r>
              <a:rPr lang="en-GB" altLang="en-US" sz="2800" b="1" dirty="0">
                <a:solidFill>
                  <a:schemeClr val="bg1"/>
                </a:solidFill>
              </a:rPr>
              <a:t>  Land and </a:t>
            </a:r>
            <a:r>
              <a:rPr lang="en-GB" altLang="en-US" sz="2800" b="1">
                <a:solidFill>
                  <a:schemeClr val="bg1"/>
                </a:solidFill>
              </a:rPr>
              <a:t>Sea Breezes</a:t>
            </a:r>
            <a:endParaRPr lang="en-GB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10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4CF8E1-68BC-488D-94EF-F13D0F2D54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16" r="6306"/>
          <a:stretch/>
        </p:blipFill>
        <p:spPr>
          <a:xfrm>
            <a:off x="827585" y="1772816"/>
            <a:ext cx="7488832" cy="4469011"/>
          </a:xfrm>
          <a:prstGeom prst="rect">
            <a:avLst/>
          </a:prstGeom>
        </p:spPr>
      </p:pic>
      <p:sp>
        <p:nvSpPr>
          <p:cNvPr id="7170" name="Rectangle 2">
            <a:extLst>
              <a:ext uri="{FF2B5EF4-FFF2-40B4-BE49-F238E27FC236}">
                <a16:creationId xmlns:a16="http://schemas.microsoft.com/office/drawing/2014/main" id="{9CE34AC8-72CA-4090-A5FF-79505C4626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6375" y="300038"/>
            <a:ext cx="5422900" cy="1319212"/>
          </a:xfrm>
          <a:solidFill>
            <a:srgbClr val="01415B"/>
          </a:solidFill>
        </p:spPr>
        <p:txBody>
          <a:bodyPr anchor="ctr"/>
          <a:lstStyle/>
          <a:p>
            <a:pPr eaLnBrk="1" hangingPunct="1"/>
            <a:r>
              <a:rPr lang="en-GB" altLang="en-US" sz="2800" b="1" dirty="0">
                <a:solidFill>
                  <a:schemeClr val="bg1"/>
                </a:solidFill>
              </a:rPr>
              <a:t>  Land and </a:t>
            </a:r>
            <a:r>
              <a:rPr lang="en-GB" altLang="en-US" sz="2800" b="1">
                <a:solidFill>
                  <a:schemeClr val="bg1"/>
                </a:solidFill>
              </a:rPr>
              <a:t>Sea Breezes</a:t>
            </a:r>
            <a:endParaRPr lang="en-GB" alt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85697B-5330-480D-A55C-1720A05C37F7}"/>
              </a:ext>
            </a:extLst>
          </p:cNvPr>
          <p:cNvSpPr txBox="1"/>
          <p:nvPr/>
        </p:nvSpPr>
        <p:spPr>
          <a:xfrm>
            <a:off x="179512" y="1700808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1F5F79"/>
                </a:solidFill>
              </a:rPr>
              <a:t>During the night, the land and sea cool down</a:t>
            </a:r>
          </a:p>
        </p:txBody>
      </p:sp>
    </p:spTree>
    <p:extLst>
      <p:ext uri="{BB962C8B-B14F-4D97-AF65-F5344CB8AC3E}">
        <p14:creationId xmlns:p14="http://schemas.microsoft.com/office/powerpoint/2010/main" val="55832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B809B6-0C99-4EEF-92F2-122A164D37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68" r="5808"/>
          <a:stretch/>
        </p:blipFill>
        <p:spPr>
          <a:xfrm>
            <a:off x="827584" y="1755512"/>
            <a:ext cx="7488831" cy="4481800"/>
          </a:xfrm>
          <a:prstGeom prst="rect">
            <a:avLst/>
          </a:prstGeom>
        </p:spPr>
      </p:pic>
      <p:sp>
        <p:nvSpPr>
          <p:cNvPr id="7170" name="Rectangle 2">
            <a:extLst>
              <a:ext uri="{FF2B5EF4-FFF2-40B4-BE49-F238E27FC236}">
                <a16:creationId xmlns:a16="http://schemas.microsoft.com/office/drawing/2014/main" id="{9CE34AC8-72CA-4090-A5FF-79505C4626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6375" y="300038"/>
            <a:ext cx="5422900" cy="1319212"/>
          </a:xfrm>
          <a:solidFill>
            <a:srgbClr val="01415B"/>
          </a:solidFill>
        </p:spPr>
        <p:txBody>
          <a:bodyPr anchor="ctr"/>
          <a:lstStyle/>
          <a:p>
            <a:pPr eaLnBrk="1" hangingPunct="1"/>
            <a:r>
              <a:rPr lang="en-GB" altLang="en-US" sz="2800" b="1" dirty="0">
                <a:solidFill>
                  <a:schemeClr val="bg1"/>
                </a:solidFill>
              </a:rPr>
              <a:t>  Land and </a:t>
            </a:r>
            <a:r>
              <a:rPr lang="en-GB" altLang="en-US" sz="2800" b="1">
                <a:solidFill>
                  <a:schemeClr val="bg1"/>
                </a:solidFill>
              </a:rPr>
              <a:t>Sea Breezes</a:t>
            </a:r>
            <a:endParaRPr lang="en-GB" alt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2D67DA-F4DD-4CDE-940F-56A0ABFEDECC}"/>
              </a:ext>
            </a:extLst>
          </p:cNvPr>
          <p:cNvSpPr txBox="1"/>
          <p:nvPr/>
        </p:nvSpPr>
        <p:spPr>
          <a:xfrm>
            <a:off x="107504" y="5541039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1F5F79"/>
                </a:solidFill>
              </a:rPr>
              <a:t>The land cools down faster than the sea and is therefore colder</a:t>
            </a:r>
          </a:p>
        </p:txBody>
      </p:sp>
    </p:spTree>
    <p:extLst>
      <p:ext uri="{BB962C8B-B14F-4D97-AF65-F5344CB8AC3E}">
        <p14:creationId xmlns:p14="http://schemas.microsoft.com/office/powerpoint/2010/main" val="92953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EFFE60-CBE4-4D4A-AE56-EEBD49755C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72" r="5992"/>
          <a:stretch/>
        </p:blipFill>
        <p:spPr>
          <a:xfrm>
            <a:off x="827584" y="1800706"/>
            <a:ext cx="7488832" cy="4436606"/>
          </a:xfrm>
          <a:prstGeom prst="rect">
            <a:avLst/>
          </a:prstGeom>
        </p:spPr>
      </p:pic>
      <p:sp>
        <p:nvSpPr>
          <p:cNvPr id="7170" name="Rectangle 2">
            <a:extLst>
              <a:ext uri="{FF2B5EF4-FFF2-40B4-BE49-F238E27FC236}">
                <a16:creationId xmlns:a16="http://schemas.microsoft.com/office/drawing/2014/main" id="{9CE34AC8-72CA-4090-A5FF-79505C4626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6375" y="300038"/>
            <a:ext cx="5422900" cy="1319212"/>
          </a:xfrm>
          <a:solidFill>
            <a:srgbClr val="01415B"/>
          </a:solidFill>
        </p:spPr>
        <p:txBody>
          <a:bodyPr anchor="ctr"/>
          <a:lstStyle/>
          <a:p>
            <a:pPr eaLnBrk="1" hangingPunct="1"/>
            <a:r>
              <a:rPr lang="en-GB" altLang="en-US" sz="2800" b="1" dirty="0">
                <a:solidFill>
                  <a:schemeClr val="bg1"/>
                </a:solidFill>
              </a:rPr>
              <a:t>  Land and </a:t>
            </a:r>
            <a:r>
              <a:rPr lang="en-GB" altLang="en-US" sz="2800" b="1">
                <a:solidFill>
                  <a:schemeClr val="bg1"/>
                </a:solidFill>
              </a:rPr>
              <a:t>Sea Breezes</a:t>
            </a:r>
            <a:endParaRPr lang="en-GB" alt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2D67DA-F4DD-4CDE-940F-56A0ABFEDECC}"/>
              </a:ext>
            </a:extLst>
          </p:cNvPr>
          <p:cNvSpPr txBox="1"/>
          <p:nvPr/>
        </p:nvSpPr>
        <p:spPr>
          <a:xfrm>
            <a:off x="3491880" y="3188012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1F5F79"/>
                </a:solidFill>
              </a:rPr>
              <a:t>This creates an area of high pressure over the land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60DAD0-13CB-4CE8-BC0F-D01C3D05DFAE}"/>
              </a:ext>
            </a:extLst>
          </p:cNvPr>
          <p:cNvSpPr txBox="1"/>
          <p:nvPr/>
        </p:nvSpPr>
        <p:spPr>
          <a:xfrm>
            <a:off x="1763688" y="4365104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1F5F79"/>
                </a:solidFill>
              </a:rPr>
              <a:t>HIGH</a:t>
            </a:r>
          </a:p>
        </p:txBody>
      </p:sp>
    </p:spTree>
    <p:extLst>
      <p:ext uri="{BB962C8B-B14F-4D97-AF65-F5344CB8AC3E}">
        <p14:creationId xmlns:p14="http://schemas.microsoft.com/office/powerpoint/2010/main" val="329189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5B7EF0-3FCB-4D45-8771-005DF3BC93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68" r="5808"/>
          <a:stretch/>
        </p:blipFill>
        <p:spPr>
          <a:xfrm>
            <a:off x="811127" y="1772817"/>
            <a:ext cx="7488833" cy="4481802"/>
          </a:xfrm>
          <a:prstGeom prst="rect">
            <a:avLst/>
          </a:prstGeom>
        </p:spPr>
      </p:pic>
      <p:sp>
        <p:nvSpPr>
          <p:cNvPr id="7170" name="Rectangle 2">
            <a:extLst>
              <a:ext uri="{FF2B5EF4-FFF2-40B4-BE49-F238E27FC236}">
                <a16:creationId xmlns:a16="http://schemas.microsoft.com/office/drawing/2014/main" id="{9CE34AC8-72CA-4090-A5FF-79505C4626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6375" y="300038"/>
            <a:ext cx="5422900" cy="1319212"/>
          </a:xfrm>
          <a:solidFill>
            <a:srgbClr val="01415B"/>
          </a:solidFill>
        </p:spPr>
        <p:txBody>
          <a:bodyPr anchor="ctr"/>
          <a:lstStyle/>
          <a:p>
            <a:pPr eaLnBrk="1" hangingPunct="1"/>
            <a:r>
              <a:rPr lang="en-GB" altLang="en-US" sz="2800" b="1" dirty="0">
                <a:solidFill>
                  <a:schemeClr val="bg1"/>
                </a:solidFill>
              </a:rPr>
              <a:t>  Land and </a:t>
            </a:r>
            <a:r>
              <a:rPr lang="en-GB" altLang="en-US" sz="2800" b="1">
                <a:solidFill>
                  <a:schemeClr val="bg1"/>
                </a:solidFill>
              </a:rPr>
              <a:t>Sea Breezes</a:t>
            </a:r>
            <a:endParaRPr lang="en-GB" alt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2D67DA-F4DD-4CDE-940F-56A0ABFEDECC}"/>
              </a:ext>
            </a:extLst>
          </p:cNvPr>
          <p:cNvSpPr txBox="1"/>
          <p:nvPr/>
        </p:nvSpPr>
        <p:spPr>
          <a:xfrm>
            <a:off x="3707904" y="3188012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>
                <a:solidFill>
                  <a:srgbClr val="1F5F79"/>
                </a:solidFill>
              </a:rPr>
              <a:t>Air moves from a high pressure area to one of lower pressure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E47707-C299-4D15-8639-5B0BAAAABACF}"/>
              </a:ext>
            </a:extLst>
          </p:cNvPr>
          <p:cNvSpPr txBox="1"/>
          <p:nvPr/>
        </p:nvSpPr>
        <p:spPr>
          <a:xfrm>
            <a:off x="1763688" y="4365104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1F5F79"/>
                </a:solidFill>
              </a:rPr>
              <a:t>HIGH</a:t>
            </a:r>
          </a:p>
        </p:txBody>
      </p:sp>
    </p:spTree>
    <p:extLst>
      <p:ext uri="{BB962C8B-B14F-4D97-AF65-F5344CB8AC3E}">
        <p14:creationId xmlns:p14="http://schemas.microsoft.com/office/powerpoint/2010/main" val="349571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1993EF-6706-4E8E-8A6D-2842DE482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793468"/>
            <a:ext cx="7505289" cy="4443844"/>
          </a:xfrm>
          <a:prstGeom prst="rect">
            <a:avLst/>
          </a:prstGeom>
        </p:spPr>
      </p:pic>
      <p:sp>
        <p:nvSpPr>
          <p:cNvPr id="7170" name="Rectangle 2">
            <a:extLst>
              <a:ext uri="{FF2B5EF4-FFF2-40B4-BE49-F238E27FC236}">
                <a16:creationId xmlns:a16="http://schemas.microsoft.com/office/drawing/2014/main" id="{9CE34AC8-72CA-4090-A5FF-79505C4626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6375" y="300038"/>
            <a:ext cx="5422900" cy="1319212"/>
          </a:xfrm>
          <a:solidFill>
            <a:srgbClr val="01415B"/>
          </a:solidFill>
        </p:spPr>
        <p:txBody>
          <a:bodyPr anchor="ctr"/>
          <a:lstStyle/>
          <a:p>
            <a:pPr eaLnBrk="1" hangingPunct="1"/>
            <a:r>
              <a:rPr lang="en-GB" altLang="en-US" sz="2800" b="1" dirty="0">
                <a:solidFill>
                  <a:schemeClr val="bg1"/>
                </a:solidFill>
              </a:rPr>
              <a:t>  Land and </a:t>
            </a:r>
            <a:r>
              <a:rPr lang="en-GB" altLang="en-US" sz="2800" b="1">
                <a:solidFill>
                  <a:schemeClr val="bg1"/>
                </a:solidFill>
              </a:rPr>
              <a:t>Sea Breezes</a:t>
            </a:r>
            <a:endParaRPr lang="en-GB" alt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699147-EDC4-41AB-AFB1-83DB30E1A1A9}"/>
              </a:ext>
            </a:extLst>
          </p:cNvPr>
          <p:cNvSpPr txBox="1"/>
          <p:nvPr/>
        </p:nvSpPr>
        <p:spPr>
          <a:xfrm>
            <a:off x="-16647" y="6110330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1F5F79"/>
                </a:solidFill>
              </a:rPr>
              <a:t>This is known as a </a:t>
            </a:r>
            <a:r>
              <a:rPr lang="en-GB" sz="2800" b="1" dirty="0">
                <a:solidFill>
                  <a:srgbClr val="01415B"/>
                </a:solidFill>
              </a:rPr>
              <a:t>Land Breeze</a:t>
            </a:r>
            <a:endParaRPr lang="en-GB" sz="2400" b="1" dirty="0">
              <a:solidFill>
                <a:srgbClr val="01415B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06A808-217A-46BE-AE4C-E8D0F44B791C}"/>
              </a:ext>
            </a:extLst>
          </p:cNvPr>
          <p:cNvSpPr txBox="1"/>
          <p:nvPr/>
        </p:nvSpPr>
        <p:spPr>
          <a:xfrm>
            <a:off x="1763688" y="4365104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1F5F79"/>
                </a:solidFill>
              </a:rPr>
              <a:t>HIGH</a:t>
            </a:r>
          </a:p>
        </p:txBody>
      </p:sp>
    </p:spTree>
    <p:extLst>
      <p:ext uri="{BB962C8B-B14F-4D97-AF65-F5344CB8AC3E}">
        <p14:creationId xmlns:p14="http://schemas.microsoft.com/office/powerpoint/2010/main" val="212026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CE34AC8-72CA-4090-A5FF-79505C4626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6375" y="300038"/>
            <a:ext cx="5422900" cy="1319212"/>
          </a:xfrm>
          <a:solidFill>
            <a:srgbClr val="01415B"/>
          </a:solidFill>
        </p:spPr>
        <p:txBody>
          <a:bodyPr anchor="ctr"/>
          <a:lstStyle/>
          <a:p>
            <a:pPr eaLnBrk="1" hangingPunct="1"/>
            <a:r>
              <a:rPr lang="en-GB" altLang="en-US" sz="2800" b="1" dirty="0">
                <a:solidFill>
                  <a:schemeClr val="bg1"/>
                </a:solidFill>
              </a:rPr>
              <a:t>  The Sharqiya Climate</a:t>
            </a:r>
            <a:endParaRPr lang="en-GB" alt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5504" y="1986568"/>
            <a:ext cx="9813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Defence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95936" y="1988840"/>
            <a:ext cx="1061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Drainage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25044" y="1916832"/>
            <a:ext cx="872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Soil</a:t>
            </a:r>
          </a:p>
          <a:p>
            <a:pPr algn="ctr"/>
            <a:r>
              <a:rPr lang="en-GB" sz="1600" b="1" dirty="0">
                <a:solidFill>
                  <a:schemeClr val="bg1"/>
                </a:solidFill>
              </a:rPr>
              <a:t>fertility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59632" y="3573248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Bridging point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3848" y="3570192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Building materials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B0BF97-D7EF-4FEB-A0B6-6C9A0E4B5406}"/>
              </a:ext>
            </a:extLst>
          </p:cNvPr>
          <p:cNvSpPr txBox="1"/>
          <p:nvPr/>
        </p:nvSpPr>
        <p:spPr>
          <a:xfrm>
            <a:off x="467544" y="2204864"/>
            <a:ext cx="80648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1415B"/>
                </a:solidFill>
              </a:rPr>
              <a:t>Take a look at the following graph and your worksheet on the UK climate.</a:t>
            </a:r>
          </a:p>
          <a:p>
            <a:endParaRPr lang="en-GB" sz="2400" b="1" dirty="0">
              <a:solidFill>
                <a:srgbClr val="01415B"/>
              </a:solidFill>
            </a:endParaRPr>
          </a:p>
          <a:p>
            <a:r>
              <a:rPr lang="en-GB" sz="2400" b="1" dirty="0">
                <a:solidFill>
                  <a:srgbClr val="01415B"/>
                </a:solidFill>
              </a:rPr>
              <a:t>Can you work out how to read the climate graph?</a:t>
            </a:r>
          </a:p>
          <a:p>
            <a:endParaRPr lang="en-GB" sz="2400" b="1" dirty="0">
              <a:solidFill>
                <a:srgbClr val="01415B"/>
              </a:solidFill>
            </a:endParaRPr>
          </a:p>
          <a:p>
            <a:r>
              <a:rPr lang="en-GB" sz="2400" b="1" dirty="0">
                <a:solidFill>
                  <a:srgbClr val="01415B"/>
                </a:solidFill>
              </a:rPr>
              <a:t>What instructions for reading the graph would you give to a peer?</a:t>
            </a:r>
          </a:p>
        </p:txBody>
      </p:sp>
    </p:spTree>
    <p:extLst>
      <p:ext uri="{BB962C8B-B14F-4D97-AF65-F5344CB8AC3E}">
        <p14:creationId xmlns:p14="http://schemas.microsoft.com/office/powerpoint/2010/main" val="145288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CE34AC8-72CA-4090-A5FF-79505C4626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6375" y="300038"/>
            <a:ext cx="5422900" cy="1319212"/>
          </a:xfrm>
          <a:solidFill>
            <a:srgbClr val="01415B"/>
          </a:solidFill>
        </p:spPr>
        <p:txBody>
          <a:bodyPr anchor="ctr"/>
          <a:lstStyle/>
          <a:p>
            <a:pPr eaLnBrk="1" hangingPunct="1"/>
            <a:r>
              <a:rPr lang="en-GB" altLang="en-US" sz="2800" b="1" dirty="0">
                <a:solidFill>
                  <a:schemeClr val="bg1"/>
                </a:solidFill>
              </a:rPr>
              <a:t>  Land and </a:t>
            </a:r>
            <a:r>
              <a:rPr lang="en-GB" altLang="en-US" sz="2800" b="1">
                <a:solidFill>
                  <a:schemeClr val="bg1"/>
                </a:solidFill>
              </a:rPr>
              <a:t>Sea Breezes</a:t>
            </a:r>
            <a:endParaRPr lang="en-GB" altLang="en-US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27A2F4-1B88-451C-AB07-A4952B5F3F91}"/>
              </a:ext>
            </a:extLst>
          </p:cNvPr>
          <p:cNvSpPr txBox="1"/>
          <p:nvPr/>
        </p:nvSpPr>
        <p:spPr>
          <a:xfrm>
            <a:off x="323528" y="2050970"/>
            <a:ext cx="86409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1415B"/>
                </a:solidFill>
              </a:rPr>
              <a:t>Land and Sea Breezes </a:t>
            </a:r>
            <a:r>
              <a:rPr lang="en-GB" sz="2800" b="1" dirty="0">
                <a:solidFill>
                  <a:srgbClr val="1F5F79"/>
                </a:solidFill>
              </a:rPr>
              <a:t>have a significant effect on coastal temperatures.</a:t>
            </a:r>
          </a:p>
          <a:p>
            <a:endParaRPr lang="en-GB" sz="2800" b="1" dirty="0">
              <a:solidFill>
                <a:srgbClr val="1F5F79"/>
              </a:solidFill>
            </a:endParaRPr>
          </a:p>
          <a:p>
            <a:endParaRPr lang="en-GB" sz="2800" b="1" dirty="0">
              <a:solidFill>
                <a:srgbClr val="1F5F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15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CE34AC8-72CA-4090-A5FF-79505C4626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6375" y="300038"/>
            <a:ext cx="5422900" cy="1319212"/>
          </a:xfrm>
          <a:solidFill>
            <a:srgbClr val="01415B"/>
          </a:solidFill>
        </p:spPr>
        <p:txBody>
          <a:bodyPr anchor="ctr"/>
          <a:lstStyle/>
          <a:p>
            <a:pPr eaLnBrk="1" hangingPunct="1"/>
            <a:r>
              <a:rPr lang="en-GB" altLang="en-US" sz="2800" b="1" dirty="0">
                <a:solidFill>
                  <a:schemeClr val="bg1"/>
                </a:solidFill>
              </a:rPr>
              <a:t>  Land and </a:t>
            </a:r>
            <a:r>
              <a:rPr lang="en-GB" altLang="en-US" sz="2800" b="1">
                <a:solidFill>
                  <a:schemeClr val="bg1"/>
                </a:solidFill>
              </a:rPr>
              <a:t>Sea Breezes</a:t>
            </a:r>
            <a:endParaRPr lang="en-GB" altLang="en-US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27A2F4-1B88-451C-AB07-A4952B5F3F91}"/>
              </a:ext>
            </a:extLst>
          </p:cNvPr>
          <p:cNvSpPr txBox="1"/>
          <p:nvPr/>
        </p:nvSpPr>
        <p:spPr>
          <a:xfrm>
            <a:off x="323528" y="2050970"/>
            <a:ext cx="86409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1415B"/>
                </a:solidFill>
              </a:rPr>
              <a:t>Land and Sea Breezes </a:t>
            </a:r>
            <a:r>
              <a:rPr lang="en-GB" sz="2800" b="1" dirty="0">
                <a:solidFill>
                  <a:srgbClr val="1F5F79"/>
                </a:solidFill>
              </a:rPr>
              <a:t>have a significant effect on coastal temperatures.</a:t>
            </a:r>
          </a:p>
          <a:p>
            <a:endParaRPr lang="en-GB" sz="2800" b="1" dirty="0">
              <a:solidFill>
                <a:srgbClr val="1F5F79"/>
              </a:solidFill>
            </a:endParaRPr>
          </a:p>
          <a:p>
            <a:r>
              <a:rPr lang="en-GB" sz="2800" b="1" dirty="0">
                <a:solidFill>
                  <a:srgbClr val="1F5F79"/>
                </a:solidFill>
              </a:rPr>
              <a:t>They mean that coastal areas are unlikely to ever get as cold or as warm as areas further inland.</a:t>
            </a:r>
          </a:p>
          <a:p>
            <a:endParaRPr lang="en-GB" sz="2800" b="1" dirty="0">
              <a:solidFill>
                <a:srgbClr val="1F5F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29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CE34AC8-72CA-4090-A5FF-79505C4626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6375" y="300038"/>
            <a:ext cx="5422900" cy="1319212"/>
          </a:xfrm>
          <a:solidFill>
            <a:srgbClr val="01415B"/>
          </a:solidFill>
        </p:spPr>
        <p:txBody>
          <a:bodyPr anchor="ctr"/>
          <a:lstStyle/>
          <a:p>
            <a:pPr eaLnBrk="1" hangingPunct="1"/>
            <a:r>
              <a:rPr lang="en-GB" altLang="en-US" sz="2800" b="1" dirty="0">
                <a:solidFill>
                  <a:schemeClr val="bg1"/>
                </a:solidFill>
              </a:rPr>
              <a:t>  Land and </a:t>
            </a:r>
            <a:r>
              <a:rPr lang="en-GB" altLang="en-US" sz="2800" b="1">
                <a:solidFill>
                  <a:schemeClr val="bg1"/>
                </a:solidFill>
              </a:rPr>
              <a:t>Sea Breezes</a:t>
            </a:r>
            <a:endParaRPr lang="en-GB" altLang="en-US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27A2F4-1B88-451C-AB07-A4952B5F3F91}"/>
              </a:ext>
            </a:extLst>
          </p:cNvPr>
          <p:cNvSpPr txBox="1"/>
          <p:nvPr/>
        </p:nvSpPr>
        <p:spPr>
          <a:xfrm>
            <a:off x="323528" y="2050970"/>
            <a:ext cx="86409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1415B"/>
                </a:solidFill>
              </a:rPr>
              <a:t>Land and Sea Breezes </a:t>
            </a:r>
            <a:r>
              <a:rPr lang="en-GB" sz="2800" b="1" dirty="0">
                <a:solidFill>
                  <a:srgbClr val="1F5F79"/>
                </a:solidFill>
              </a:rPr>
              <a:t>have a significant effect on coastal temperatures.</a:t>
            </a:r>
          </a:p>
          <a:p>
            <a:endParaRPr lang="en-GB" sz="2800" b="1" dirty="0">
              <a:solidFill>
                <a:srgbClr val="1F5F79"/>
              </a:solidFill>
            </a:endParaRPr>
          </a:p>
          <a:p>
            <a:r>
              <a:rPr lang="en-GB" sz="2800" b="1" dirty="0">
                <a:solidFill>
                  <a:srgbClr val="1F5F79"/>
                </a:solidFill>
              </a:rPr>
              <a:t>They mean that coastal areas are unlikely to ever get as cold or as warm as areas further inland.</a:t>
            </a:r>
          </a:p>
          <a:p>
            <a:endParaRPr lang="en-GB" sz="2800" b="1" dirty="0">
              <a:solidFill>
                <a:srgbClr val="1F5F79"/>
              </a:solidFill>
            </a:endParaRPr>
          </a:p>
          <a:p>
            <a:r>
              <a:rPr lang="en-GB" sz="2800" b="1" dirty="0">
                <a:solidFill>
                  <a:srgbClr val="1F5F79"/>
                </a:solidFill>
              </a:rPr>
              <a:t>This means they have a smaller daily temperature range (the difference between the minimum and maximum temperatures each day).</a:t>
            </a:r>
          </a:p>
        </p:txBody>
      </p:sp>
    </p:spTree>
    <p:extLst>
      <p:ext uri="{BB962C8B-B14F-4D97-AF65-F5344CB8AC3E}">
        <p14:creationId xmlns:p14="http://schemas.microsoft.com/office/powerpoint/2010/main" val="210624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CE34AC8-72CA-4090-A5FF-79505C4626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6375" y="300038"/>
            <a:ext cx="5422900" cy="1319212"/>
          </a:xfrm>
          <a:solidFill>
            <a:srgbClr val="01415B"/>
          </a:solidFill>
        </p:spPr>
        <p:txBody>
          <a:bodyPr anchor="ctr"/>
          <a:lstStyle/>
          <a:p>
            <a:pPr eaLnBrk="1" hangingPunct="1"/>
            <a:r>
              <a:rPr lang="en-GB" altLang="en-US" sz="2800" b="1" dirty="0">
                <a:solidFill>
                  <a:schemeClr val="bg1"/>
                </a:solidFill>
              </a:rPr>
              <a:t>  The Sharqiya Climate</a:t>
            </a:r>
            <a:endParaRPr lang="en-GB" alt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5504" y="1986568"/>
            <a:ext cx="9813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Defence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95936" y="1988840"/>
            <a:ext cx="1061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Drainage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25044" y="1916832"/>
            <a:ext cx="872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Soil</a:t>
            </a:r>
          </a:p>
          <a:p>
            <a:pPr algn="ctr"/>
            <a:r>
              <a:rPr lang="en-GB" sz="1600" b="1" dirty="0">
                <a:solidFill>
                  <a:schemeClr val="bg1"/>
                </a:solidFill>
              </a:rPr>
              <a:t>fertility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59632" y="3573248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Bridging point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3848" y="3570192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Building materials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B0BF97-D7EF-4FEB-A0B6-6C9A0E4B5406}"/>
              </a:ext>
            </a:extLst>
          </p:cNvPr>
          <p:cNvSpPr txBox="1"/>
          <p:nvPr/>
        </p:nvSpPr>
        <p:spPr>
          <a:xfrm>
            <a:off x="467544" y="2204864"/>
            <a:ext cx="80648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1415B"/>
                </a:solidFill>
              </a:rPr>
              <a:t>What does all this mean for the Sharqiya region?</a:t>
            </a:r>
          </a:p>
          <a:p>
            <a:endParaRPr lang="en-GB" sz="2400" b="1" dirty="0">
              <a:solidFill>
                <a:srgbClr val="01415B"/>
              </a:solidFill>
            </a:endParaRPr>
          </a:p>
          <a:p>
            <a:r>
              <a:rPr lang="en-GB" sz="2400" b="1" dirty="0">
                <a:solidFill>
                  <a:srgbClr val="01415B"/>
                </a:solidFill>
              </a:rPr>
              <a:t>Look at the temperature graph for Al </a:t>
            </a:r>
            <a:r>
              <a:rPr lang="en-GB" sz="2400" b="1" dirty="0" err="1">
                <a:solidFill>
                  <a:srgbClr val="01415B"/>
                </a:solidFill>
              </a:rPr>
              <a:t>Ashkharah</a:t>
            </a:r>
            <a:r>
              <a:rPr lang="en-GB" sz="2400" b="1" dirty="0">
                <a:solidFill>
                  <a:srgbClr val="01415B"/>
                </a:solidFill>
              </a:rPr>
              <a:t> on the Sharqiya coast and Nizwa which sits further inland.</a:t>
            </a:r>
          </a:p>
          <a:p>
            <a:endParaRPr lang="en-GB" sz="2400" b="1" dirty="0">
              <a:solidFill>
                <a:srgbClr val="01415B"/>
              </a:solidFill>
            </a:endParaRPr>
          </a:p>
          <a:p>
            <a:r>
              <a:rPr lang="en-GB" sz="2400" b="1" dirty="0">
                <a:solidFill>
                  <a:srgbClr val="01415B"/>
                </a:solidFill>
              </a:rPr>
              <a:t>What do you notice about their temperature differences over the course of a day?</a:t>
            </a:r>
          </a:p>
        </p:txBody>
      </p:sp>
    </p:spTree>
    <p:extLst>
      <p:ext uri="{BB962C8B-B14F-4D97-AF65-F5344CB8AC3E}">
        <p14:creationId xmlns:p14="http://schemas.microsoft.com/office/powerpoint/2010/main" val="31793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CE34AC8-72CA-4090-A5FF-79505C4626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6375" y="300038"/>
            <a:ext cx="5422900" cy="1319212"/>
          </a:xfrm>
          <a:solidFill>
            <a:srgbClr val="01415B"/>
          </a:solidFill>
        </p:spPr>
        <p:txBody>
          <a:bodyPr anchor="ctr"/>
          <a:lstStyle/>
          <a:p>
            <a:pPr eaLnBrk="1" hangingPunct="1"/>
            <a:r>
              <a:rPr lang="en-GB" altLang="en-US" sz="2800" b="1" dirty="0">
                <a:solidFill>
                  <a:schemeClr val="bg1"/>
                </a:solidFill>
              </a:rPr>
              <a:t>  The Sharqiya Climate</a:t>
            </a:r>
            <a:endParaRPr lang="en-GB" alt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5504" y="1986568"/>
            <a:ext cx="9813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Defence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95936" y="1988840"/>
            <a:ext cx="1061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Drainage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25044" y="1916832"/>
            <a:ext cx="872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Soil</a:t>
            </a:r>
          </a:p>
          <a:p>
            <a:pPr algn="ctr"/>
            <a:r>
              <a:rPr lang="en-GB" sz="1600" b="1" dirty="0">
                <a:solidFill>
                  <a:schemeClr val="bg1"/>
                </a:solidFill>
              </a:rPr>
              <a:t>fertility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59632" y="3573248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Bridging point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3848" y="3570192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Building materials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B0BF97-D7EF-4FEB-A0B6-6C9A0E4B5406}"/>
              </a:ext>
            </a:extLst>
          </p:cNvPr>
          <p:cNvSpPr txBox="1"/>
          <p:nvPr/>
        </p:nvSpPr>
        <p:spPr>
          <a:xfrm>
            <a:off x="467544" y="2204864"/>
            <a:ext cx="806489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1415B"/>
                </a:solidFill>
              </a:rPr>
              <a:t>Homework:</a:t>
            </a:r>
          </a:p>
          <a:p>
            <a:endParaRPr lang="en-GB" sz="2400" b="1" dirty="0">
              <a:solidFill>
                <a:srgbClr val="01415B"/>
              </a:solidFill>
            </a:endParaRPr>
          </a:p>
          <a:p>
            <a:r>
              <a:rPr lang="en-GB" sz="2400" b="1" dirty="0">
                <a:solidFill>
                  <a:srgbClr val="01415B"/>
                </a:solidFill>
              </a:rPr>
              <a:t>Restudy your data presentation on the wind in the Sharqiya region.</a:t>
            </a:r>
          </a:p>
          <a:p>
            <a:endParaRPr lang="en-GB" sz="2400" b="1" dirty="0">
              <a:solidFill>
                <a:srgbClr val="01415B"/>
              </a:solidFill>
            </a:endParaRPr>
          </a:p>
          <a:p>
            <a:r>
              <a:rPr lang="en-GB" sz="2400" b="1" dirty="0">
                <a:solidFill>
                  <a:srgbClr val="01415B"/>
                </a:solidFill>
              </a:rPr>
              <a:t>Is there any connection between this data and the shape of the sand dune landscape further inland?</a:t>
            </a:r>
          </a:p>
        </p:txBody>
      </p:sp>
    </p:spTree>
    <p:extLst>
      <p:ext uri="{BB962C8B-B14F-4D97-AF65-F5344CB8AC3E}">
        <p14:creationId xmlns:p14="http://schemas.microsoft.com/office/powerpoint/2010/main" val="119455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CE34AC8-72CA-4090-A5FF-79505C4626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6375" y="300038"/>
            <a:ext cx="5422900" cy="1319212"/>
          </a:xfrm>
          <a:solidFill>
            <a:srgbClr val="01415B"/>
          </a:solidFill>
        </p:spPr>
        <p:txBody>
          <a:bodyPr anchor="ctr"/>
          <a:lstStyle/>
          <a:p>
            <a:pPr eaLnBrk="1" hangingPunct="1"/>
            <a:r>
              <a:rPr lang="en-GB" altLang="en-US" sz="2800" b="1" dirty="0">
                <a:solidFill>
                  <a:schemeClr val="bg1"/>
                </a:solidFill>
              </a:rPr>
              <a:t>  UK </a:t>
            </a:r>
            <a:r>
              <a:rPr lang="en-GB" altLang="en-US" sz="2800" b="1">
                <a:solidFill>
                  <a:schemeClr val="bg1"/>
                </a:solidFill>
              </a:rPr>
              <a:t>Climate Graph</a:t>
            </a:r>
            <a:endParaRPr lang="en-GB" alt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5504" y="1986568"/>
            <a:ext cx="9813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Defence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95936" y="1988840"/>
            <a:ext cx="1061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Drainage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25044" y="1916832"/>
            <a:ext cx="872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Soil</a:t>
            </a:r>
          </a:p>
          <a:p>
            <a:pPr algn="ctr"/>
            <a:r>
              <a:rPr lang="en-GB" sz="1600" b="1" dirty="0">
                <a:solidFill>
                  <a:schemeClr val="bg1"/>
                </a:solidFill>
              </a:rPr>
              <a:t>fertility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59632" y="3573248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Bridging point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3848" y="3570192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Building materials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7CF145-A44A-4ABB-9D0F-1C99FC689B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66" b="3320"/>
          <a:stretch/>
        </p:blipFill>
        <p:spPr>
          <a:xfrm>
            <a:off x="1369613" y="1844824"/>
            <a:ext cx="6116742" cy="482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91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CE34AC8-72CA-4090-A5FF-79505C4626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6375" y="300038"/>
            <a:ext cx="5422900" cy="1319212"/>
          </a:xfrm>
          <a:solidFill>
            <a:srgbClr val="01415B"/>
          </a:solidFill>
        </p:spPr>
        <p:txBody>
          <a:bodyPr anchor="ctr"/>
          <a:lstStyle/>
          <a:p>
            <a:pPr eaLnBrk="1" hangingPunct="1"/>
            <a:r>
              <a:rPr lang="en-GB" altLang="en-US" sz="2800" b="1" dirty="0">
                <a:solidFill>
                  <a:schemeClr val="bg1"/>
                </a:solidFill>
              </a:rPr>
              <a:t>  The Sharqiya Climate</a:t>
            </a:r>
            <a:endParaRPr lang="en-GB" alt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5504" y="1986568"/>
            <a:ext cx="9813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Defence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95936" y="1988840"/>
            <a:ext cx="1061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Drainage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25044" y="1916832"/>
            <a:ext cx="872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Soil</a:t>
            </a:r>
          </a:p>
          <a:p>
            <a:pPr algn="ctr"/>
            <a:r>
              <a:rPr lang="en-GB" sz="1600" b="1" dirty="0">
                <a:solidFill>
                  <a:schemeClr val="bg1"/>
                </a:solidFill>
              </a:rPr>
              <a:t>fertility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59632" y="3573248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Bridging point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3848" y="3570192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Building materials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B0BF97-D7EF-4FEB-A0B6-6C9A0E4B5406}"/>
              </a:ext>
            </a:extLst>
          </p:cNvPr>
          <p:cNvSpPr txBox="1"/>
          <p:nvPr/>
        </p:nvSpPr>
        <p:spPr>
          <a:xfrm>
            <a:off x="467544" y="2204864"/>
            <a:ext cx="80648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1415B"/>
                </a:solidFill>
              </a:rPr>
              <a:t>You now have a copy of a climate graph for Sharqiya, but it is only partially complete.</a:t>
            </a:r>
          </a:p>
          <a:p>
            <a:endParaRPr lang="en-GB" sz="2400" b="1" dirty="0">
              <a:solidFill>
                <a:srgbClr val="01415B"/>
              </a:solidFill>
            </a:endParaRPr>
          </a:p>
          <a:p>
            <a:r>
              <a:rPr lang="en-GB" sz="2400" b="1" dirty="0">
                <a:solidFill>
                  <a:srgbClr val="01415B"/>
                </a:solidFill>
              </a:rPr>
              <a:t>Use the data on the next slide to complete the graph accurately.</a:t>
            </a:r>
          </a:p>
        </p:txBody>
      </p:sp>
    </p:spTree>
    <p:extLst>
      <p:ext uri="{BB962C8B-B14F-4D97-AF65-F5344CB8AC3E}">
        <p14:creationId xmlns:p14="http://schemas.microsoft.com/office/powerpoint/2010/main" val="189389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CE34AC8-72CA-4090-A5FF-79505C4626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6375" y="300038"/>
            <a:ext cx="5422900" cy="1319212"/>
          </a:xfrm>
          <a:solidFill>
            <a:srgbClr val="01415B"/>
          </a:solidFill>
        </p:spPr>
        <p:txBody>
          <a:bodyPr anchor="ctr"/>
          <a:lstStyle/>
          <a:p>
            <a:pPr eaLnBrk="1" hangingPunct="1"/>
            <a:r>
              <a:rPr lang="en-GB" altLang="en-US" sz="2800" b="1" dirty="0">
                <a:solidFill>
                  <a:schemeClr val="bg1"/>
                </a:solidFill>
              </a:rPr>
              <a:t>  Sharqiya </a:t>
            </a:r>
            <a:r>
              <a:rPr lang="en-GB" altLang="en-US" sz="2800" b="1">
                <a:solidFill>
                  <a:schemeClr val="bg1"/>
                </a:solidFill>
              </a:rPr>
              <a:t>Climate Data</a:t>
            </a:r>
            <a:endParaRPr lang="en-GB" alt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5504" y="1986568"/>
            <a:ext cx="9813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Defence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95936" y="1988840"/>
            <a:ext cx="1061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Drainage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25044" y="1916832"/>
            <a:ext cx="872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Soil</a:t>
            </a:r>
          </a:p>
          <a:p>
            <a:pPr algn="ctr"/>
            <a:r>
              <a:rPr lang="en-GB" sz="1600" b="1" dirty="0">
                <a:solidFill>
                  <a:schemeClr val="bg1"/>
                </a:solidFill>
              </a:rPr>
              <a:t>fertility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59632" y="3573248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Bridging point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3848" y="3570192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Building materials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396D7E4-E232-43DF-B0AE-EC6D157D94A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96344" y="1943971"/>
          <a:ext cx="5751311" cy="460693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10761">
                  <a:extLst>
                    <a:ext uri="{9D8B030D-6E8A-4147-A177-3AD203B41FA5}">
                      <a16:colId xmlns:a16="http://schemas.microsoft.com/office/drawing/2014/main" val="3074578952"/>
                    </a:ext>
                  </a:extLst>
                </a:gridCol>
                <a:gridCol w="2163449">
                  <a:extLst>
                    <a:ext uri="{9D8B030D-6E8A-4147-A177-3AD203B41FA5}">
                      <a16:colId xmlns:a16="http://schemas.microsoft.com/office/drawing/2014/main" val="3370794312"/>
                    </a:ext>
                  </a:extLst>
                </a:gridCol>
                <a:gridCol w="2377101">
                  <a:extLst>
                    <a:ext uri="{9D8B030D-6E8A-4147-A177-3AD203B41FA5}">
                      <a16:colId xmlns:a16="http://schemas.microsoft.com/office/drawing/2014/main" val="2600590204"/>
                    </a:ext>
                  </a:extLst>
                </a:gridCol>
              </a:tblGrid>
              <a:tr h="621537"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Rainfall (in mm)</a:t>
                      </a:r>
                      <a:endParaRPr lang="en-GB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678D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Temperature in °C</a:t>
                      </a:r>
                      <a:endParaRPr lang="en-GB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678D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324326"/>
                  </a:ext>
                </a:extLst>
              </a:tr>
              <a:tr h="333623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  <a:latin typeface="+mn-lt"/>
                        </a:rPr>
                        <a:t>J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  <a:latin typeface="+mn-lt"/>
                        </a:rPr>
                        <a:t>45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  <a:latin typeface="+mn-lt"/>
                        </a:rPr>
                        <a:t>20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43026301"/>
                  </a:ext>
                </a:extLst>
              </a:tr>
              <a:tr h="333623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  <a:latin typeface="+mn-lt"/>
                        </a:rPr>
                        <a:t>F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  <a:latin typeface="+mn-lt"/>
                        </a:rPr>
                        <a:t>20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  <a:latin typeface="+mn-lt"/>
                        </a:rPr>
                        <a:t>21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60309637"/>
                  </a:ext>
                </a:extLst>
              </a:tr>
              <a:tr h="333623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  <a:latin typeface="+mn-lt"/>
                        </a:rPr>
                        <a:t>M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  <a:latin typeface="+mn-lt"/>
                        </a:rPr>
                        <a:t>17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  <a:latin typeface="+mn-lt"/>
                        </a:rPr>
                        <a:t>25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5542386"/>
                  </a:ext>
                </a:extLst>
              </a:tr>
              <a:tr h="333623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  <a:latin typeface="+mn-lt"/>
                        </a:rPr>
                        <a:t>A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  <a:latin typeface="+mn-lt"/>
                        </a:rPr>
                        <a:t>32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1374332"/>
                  </a:ext>
                </a:extLst>
              </a:tr>
              <a:tr h="333623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  <a:latin typeface="+mn-lt"/>
                        </a:rPr>
                        <a:t>M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  <a:latin typeface="+mn-lt"/>
                        </a:rPr>
                        <a:t>31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  <a:latin typeface="+mn-lt"/>
                        </a:rPr>
                        <a:t>33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88336323"/>
                  </a:ext>
                </a:extLst>
              </a:tr>
              <a:tr h="333623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  <a:latin typeface="+mn-lt"/>
                        </a:rPr>
                        <a:t>J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  <a:latin typeface="+mn-lt"/>
                        </a:rPr>
                        <a:t>37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8635723"/>
                  </a:ext>
                </a:extLst>
              </a:tr>
              <a:tr h="333623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  <a:latin typeface="+mn-lt"/>
                        </a:rPr>
                        <a:t>J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  <a:latin typeface="+mn-lt"/>
                        </a:rPr>
                        <a:t>43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  <a:latin typeface="+mn-lt"/>
                        </a:rPr>
                        <a:t>36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97428270"/>
                  </a:ext>
                </a:extLst>
              </a:tr>
              <a:tr h="333623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  <a:latin typeface="+mn-lt"/>
                        </a:rPr>
                        <a:t>A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  <a:latin typeface="+mn-lt"/>
                        </a:rPr>
                        <a:t>11</a:t>
                      </a:r>
                      <a:endParaRPr lang="en-GB" sz="2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  <a:latin typeface="+mn-lt"/>
                        </a:rPr>
                        <a:t>35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17517620"/>
                  </a:ext>
                </a:extLst>
              </a:tr>
              <a:tr h="333623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  <a:latin typeface="+mn-lt"/>
                        </a:rPr>
                        <a:t>S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  <a:latin typeface="+mn-lt"/>
                        </a:rPr>
                        <a:t>6</a:t>
                      </a:r>
                      <a:endParaRPr lang="en-GB" sz="2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  <a:latin typeface="+mn-lt"/>
                        </a:rPr>
                        <a:t>32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34331806"/>
                  </a:ext>
                </a:extLst>
              </a:tr>
              <a:tr h="333623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  <a:latin typeface="+mn-lt"/>
                        </a:rPr>
                        <a:t>O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  <a:latin typeface="+mn-lt"/>
                        </a:rPr>
                        <a:t>0</a:t>
                      </a:r>
                      <a:endParaRPr lang="en-GB" sz="2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  <a:latin typeface="+mn-lt"/>
                        </a:rPr>
                        <a:t>29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36011772"/>
                  </a:ext>
                </a:extLst>
              </a:tr>
              <a:tr h="333623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  <a:latin typeface="+mn-lt"/>
                        </a:rPr>
                        <a:t>N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  <a:latin typeface="+mn-lt"/>
                        </a:rPr>
                        <a:t>0</a:t>
                      </a:r>
                      <a:endParaRPr lang="en-GB" sz="2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  <a:latin typeface="+mn-lt"/>
                        </a:rPr>
                        <a:t>23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80243388"/>
                  </a:ext>
                </a:extLst>
              </a:tr>
              <a:tr h="315549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  <a:latin typeface="+mn-lt"/>
                        </a:rPr>
                        <a:t>D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  <a:latin typeface="+mn-lt"/>
                        </a:rPr>
                        <a:t>0</a:t>
                      </a:r>
                      <a:endParaRPr lang="en-GB" sz="2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  <a:latin typeface="+mn-lt"/>
                        </a:rPr>
                        <a:t>23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0140170"/>
                  </a:ext>
                </a:extLst>
              </a:tr>
            </a:tbl>
          </a:graphicData>
        </a:graphic>
      </p:graphicFrame>
      <p:sp>
        <p:nvSpPr>
          <p:cNvPr id="9" name="TextBox 3">
            <a:extLst>
              <a:ext uri="{FF2B5EF4-FFF2-40B4-BE49-F238E27FC236}">
                <a16:creationId xmlns:a16="http://schemas.microsoft.com/office/drawing/2014/main" id="{D255D783-8E17-4D85-8775-086E2E553719}"/>
              </a:ext>
            </a:extLst>
          </p:cNvPr>
          <p:cNvSpPr txBox="1"/>
          <p:nvPr/>
        </p:nvSpPr>
        <p:spPr>
          <a:xfrm rot="16200000">
            <a:off x="414612" y="5358406"/>
            <a:ext cx="22349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GB" sz="800" dirty="0"/>
              <a:t>Data Source: </a:t>
            </a:r>
            <a:r>
              <a:rPr lang="en-GB" sz="800" dirty="0">
                <a:hlinkClick r:id="rId2"/>
              </a:rPr>
              <a:t>www.worldweatheronline.com</a:t>
            </a:r>
            <a:r>
              <a:rPr lang="en-GB" sz="8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8782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CE34AC8-72CA-4090-A5FF-79505C4626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6375" y="300038"/>
            <a:ext cx="5422900" cy="1319212"/>
          </a:xfrm>
          <a:solidFill>
            <a:srgbClr val="01415B"/>
          </a:solidFill>
        </p:spPr>
        <p:txBody>
          <a:bodyPr anchor="ctr"/>
          <a:lstStyle/>
          <a:p>
            <a:pPr eaLnBrk="1" hangingPunct="1"/>
            <a:r>
              <a:rPr lang="en-GB" altLang="en-US" sz="2800" b="1" dirty="0">
                <a:solidFill>
                  <a:schemeClr val="bg1"/>
                </a:solidFill>
              </a:rPr>
              <a:t>  The Sharqiya Climate</a:t>
            </a:r>
            <a:endParaRPr lang="en-GB" alt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5504" y="1986568"/>
            <a:ext cx="9813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Defence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95936" y="1988840"/>
            <a:ext cx="1061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Drainage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25044" y="1916832"/>
            <a:ext cx="872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Soil</a:t>
            </a:r>
          </a:p>
          <a:p>
            <a:pPr algn="ctr"/>
            <a:r>
              <a:rPr lang="en-GB" sz="1600" b="1" dirty="0">
                <a:solidFill>
                  <a:schemeClr val="bg1"/>
                </a:solidFill>
              </a:rPr>
              <a:t>fertility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59632" y="3573248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Bridging point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3848" y="3570192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Building materials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B0BF97-D7EF-4FEB-A0B6-6C9A0E4B5406}"/>
              </a:ext>
            </a:extLst>
          </p:cNvPr>
          <p:cNvSpPr txBox="1"/>
          <p:nvPr/>
        </p:nvSpPr>
        <p:spPr>
          <a:xfrm>
            <a:off x="467544" y="2204864"/>
            <a:ext cx="80648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1415B"/>
                </a:solidFill>
              </a:rPr>
              <a:t>When describing a graph, it is a good idea to use the GMDA framework.</a:t>
            </a:r>
          </a:p>
          <a:p>
            <a:endParaRPr lang="en-GB" sz="2400" b="1" dirty="0">
              <a:solidFill>
                <a:srgbClr val="01415B"/>
              </a:solidFill>
            </a:endParaRPr>
          </a:p>
          <a:p>
            <a:r>
              <a:rPr lang="en-GB" sz="2400" b="1" dirty="0">
                <a:solidFill>
                  <a:srgbClr val="01415B"/>
                </a:solidFill>
              </a:rPr>
              <a:t>Use the guidance on the next slide to describe the climate of the Sharqiya Sands region.</a:t>
            </a:r>
          </a:p>
          <a:p>
            <a:endParaRPr lang="en-GB" sz="2400" b="1" dirty="0">
              <a:solidFill>
                <a:srgbClr val="01415B"/>
              </a:solidFill>
            </a:endParaRPr>
          </a:p>
          <a:p>
            <a:r>
              <a:rPr lang="en-GB" sz="2400" b="1" dirty="0">
                <a:solidFill>
                  <a:srgbClr val="01415B"/>
                </a:solidFill>
              </a:rPr>
              <a:t>How is the Sharqiya climate different to the UK?</a:t>
            </a:r>
          </a:p>
          <a:p>
            <a:endParaRPr lang="en-GB" sz="2400" b="1" dirty="0">
              <a:solidFill>
                <a:srgbClr val="01415B"/>
              </a:solidFill>
            </a:endParaRPr>
          </a:p>
          <a:p>
            <a:r>
              <a:rPr lang="en-GB" sz="2400" b="1" dirty="0">
                <a:solidFill>
                  <a:srgbClr val="01415B"/>
                </a:solidFill>
              </a:rPr>
              <a:t>What is the key defining feature of any desert?</a:t>
            </a:r>
          </a:p>
        </p:txBody>
      </p:sp>
    </p:spTree>
    <p:extLst>
      <p:ext uri="{BB962C8B-B14F-4D97-AF65-F5344CB8AC3E}">
        <p14:creationId xmlns:p14="http://schemas.microsoft.com/office/powerpoint/2010/main" val="204000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CE34AC8-72CA-4090-A5FF-79505C4626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6375" y="300038"/>
            <a:ext cx="5422900" cy="1319212"/>
          </a:xfrm>
          <a:solidFill>
            <a:srgbClr val="01415B"/>
          </a:solidFill>
        </p:spPr>
        <p:txBody>
          <a:bodyPr anchor="ctr"/>
          <a:lstStyle/>
          <a:p>
            <a:pPr eaLnBrk="1" hangingPunct="1"/>
            <a:r>
              <a:rPr lang="en-GB" altLang="en-US" sz="2800" b="1" dirty="0">
                <a:solidFill>
                  <a:schemeClr val="bg1"/>
                </a:solidFill>
              </a:rPr>
              <a:t>  GMDA </a:t>
            </a:r>
            <a:r>
              <a:rPr lang="en-GB" altLang="en-US" sz="2800" b="1">
                <a:solidFill>
                  <a:schemeClr val="bg1"/>
                </a:solidFill>
              </a:rPr>
              <a:t>Analysis Framework</a:t>
            </a:r>
            <a:endParaRPr lang="en-GB" alt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5504" y="1986568"/>
            <a:ext cx="9813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Defence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95936" y="1988840"/>
            <a:ext cx="1061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Drainage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25044" y="1916832"/>
            <a:ext cx="872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Soil</a:t>
            </a:r>
          </a:p>
          <a:p>
            <a:pPr algn="ctr"/>
            <a:r>
              <a:rPr lang="en-GB" sz="1600" b="1" dirty="0">
                <a:solidFill>
                  <a:schemeClr val="bg1"/>
                </a:solidFill>
              </a:rPr>
              <a:t>fertility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59632" y="3573248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Bridging point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3848" y="3570192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Building materials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38048F8-1E8F-485F-9A4E-4975141C4F1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15650" y="2029728"/>
          <a:ext cx="8404822" cy="4528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2411">
                  <a:extLst>
                    <a:ext uri="{9D8B030D-6E8A-4147-A177-3AD203B41FA5}">
                      <a16:colId xmlns:a16="http://schemas.microsoft.com/office/drawing/2014/main" val="3561780807"/>
                    </a:ext>
                  </a:extLst>
                </a:gridCol>
                <a:gridCol w="4202411">
                  <a:extLst>
                    <a:ext uri="{9D8B030D-6E8A-4147-A177-3AD203B41FA5}">
                      <a16:colId xmlns:a16="http://schemas.microsoft.com/office/drawing/2014/main" val="226402679"/>
                    </a:ext>
                  </a:extLst>
                </a:gridCol>
              </a:tblGrid>
              <a:tr h="226411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38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1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699756"/>
                  </a:ext>
                </a:extLst>
              </a:tr>
              <a:tr h="226411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15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3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69611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280BD14-9C85-4F1C-9F83-A9521704D557}"/>
              </a:ext>
            </a:extLst>
          </p:cNvPr>
          <p:cNvSpPr txBox="1"/>
          <p:nvPr/>
        </p:nvSpPr>
        <p:spPr>
          <a:xfrm>
            <a:off x="550021" y="2147372"/>
            <a:ext cx="11416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b="1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6B055C-C3F0-4EEE-B32F-AF217BA3A9A7}"/>
              </a:ext>
            </a:extLst>
          </p:cNvPr>
          <p:cNvSpPr txBox="1"/>
          <p:nvPr/>
        </p:nvSpPr>
        <p:spPr>
          <a:xfrm>
            <a:off x="4729564" y="2147372"/>
            <a:ext cx="12105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b="1" dirty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809516-E7B8-4CB8-B7C4-3DD23F1966C3}"/>
              </a:ext>
            </a:extLst>
          </p:cNvPr>
          <p:cNvSpPr txBox="1"/>
          <p:nvPr/>
        </p:nvSpPr>
        <p:spPr>
          <a:xfrm>
            <a:off x="545339" y="4451628"/>
            <a:ext cx="10743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b="1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20911E-4182-4E96-91AF-3C9A8C1D832A}"/>
              </a:ext>
            </a:extLst>
          </p:cNvPr>
          <p:cNvSpPr txBox="1"/>
          <p:nvPr/>
        </p:nvSpPr>
        <p:spPr>
          <a:xfrm>
            <a:off x="4793811" y="4451628"/>
            <a:ext cx="10743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6AD001-4E96-42BF-B319-CF9400E67A8C}"/>
              </a:ext>
            </a:extLst>
          </p:cNvPr>
          <p:cNvSpPr txBox="1"/>
          <p:nvPr/>
        </p:nvSpPr>
        <p:spPr>
          <a:xfrm>
            <a:off x="1790115" y="2155845"/>
            <a:ext cx="25746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Start by writing about the </a:t>
            </a:r>
            <a:r>
              <a:rPr lang="en-GB" sz="2400" b="1" dirty="0">
                <a:solidFill>
                  <a:schemeClr val="bg1"/>
                </a:solidFill>
              </a:rPr>
              <a:t>general</a:t>
            </a:r>
            <a:r>
              <a:rPr lang="en-GB" sz="2400" dirty="0">
                <a:solidFill>
                  <a:schemeClr val="bg1"/>
                </a:solidFill>
              </a:rPr>
              <a:t> pattern you see in the graph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FE516D-66C7-48E0-8A7C-7BB122390FF0}"/>
              </a:ext>
            </a:extLst>
          </p:cNvPr>
          <p:cNvSpPr txBox="1"/>
          <p:nvPr/>
        </p:nvSpPr>
        <p:spPr>
          <a:xfrm>
            <a:off x="6129679" y="2155845"/>
            <a:ext cx="25746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Refer to the </a:t>
            </a:r>
            <a:r>
              <a:rPr lang="en-GB" sz="2400" b="1" dirty="0">
                <a:solidFill>
                  <a:schemeClr val="bg1"/>
                </a:solidFill>
              </a:rPr>
              <a:t>maximum</a:t>
            </a:r>
            <a:r>
              <a:rPr lang="en-GB" sz="2400" dirty="0">
                <a:solidFill>
                  <a:schemeClr val="bg1"/>
                </a:solidFill>
              </a:rPr>
              <a:t> and </a:t>
            </a:r>
            <a:r>
              <a:rPr lang="en-GB" sz="2400" b="1" dirty="0">
                <a:solidFill>
                  <a:schemeClr val="bg1"/>
                </a:solidFill>
              </a:rPr>
              <a:t>minimum</a:t>
            </a:r>
            <a:r>
              <a:rPr lang="en-GB" sz="2400" dirty="0">
                <a:solidFill>
                  <a:schemeClr val="bg1"/>
                </a:solidFill>
              </a:rPr>
              <a:t> values and what they signify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8091D9-60BA-41CE-A3FF-74CC71C6028E}"/>
              </a:ext>
            </a:extLst>
          </p:cNvPr>
          <p:cNvSpPr txBox="1"/>
          <p:nvPr/>
        </p:nvSpPr>
        <p:spPr>
          <a:xfrm>
            <a:off x="1590136" y="4437112"/>
            <a:ext cx="28562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Quote some </a:t>
            </a:r>
            <a:r>
              <a:rPr lang="en-GB" sz="2400" b="1" dirty="0">
                <a:solidFill>
                  <a:schemeClr val="bg1"/>
                </a:solidFill>
              </a:rPr>
              <a:t>data</a:t>
            </a:r>
            <a:r>
              <a:rPr lang="en-GB" sz="2400" dirty="0">
                <a:solidFill>
                  <a:schemeClr val="bg1"/>
                </a:solidFill>
              </a:rPr>
              <a:t> or manipulate some of the figures to produce new </a:t>
            </a:r>
            <a:r>
              <a:rPr lang="en-GB" sz="2400" b="1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589DB4-63C1-4ECB-9592-CF32D6B87DCC}"/>
              </a:ext>
            </a:extLst>
          </p:cNvPr>
          <p:cNvSpPr txBox="1"/>
          <p:nvPr/>
        </p:nvSpPr>
        <p:spPr>
          <a:xfrm>
            <a:off x="5927035" y="4442336"/>
            <a:ext cx="27438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Discuss some of the </a:t>
            </a:r>
            <a:r>
              <a:rPr lang="en-GB" sz="2400" b="1" dirty="0">
                <a:solidFill>
                  <a:schemeClr val="bg1"/>
                </a:solidFill>
              </a:rPr>
              <a:t>anomalies</a:t>
            </a:r>
            <a:r>
              <a:rPr lang="en-GB" sz="2400" dirty="0">
                <a:solidFill>
                  <a:schemeClr val="bg1"/>
                </a:solidFill>
              </a:rPr>
              <a:t> and why they might have occurred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92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CE34AC8-72CA-4090-A5FF-79505C4626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6375" y="300038"/>
            <a:ext cx="5422900" cy="1319212"/>
          </a:xfrm>
          <a:solidFill>
            <a:srgbClr val="01415B"/>
          </a:solidFill>
        </p:spPr>
        <p:txBody>
          <a:bodyPr anchor="ctr"/>
          <a:lstStyle/>
          <a:p>
            <a:pPr eaLnBrk="1" hangingPunct="1"/>
            <a:r>
              <a:rPr lang="en-GB" altLang="en-US" sz="2800" b="1" dirty="0">
                <a:solidFill>
                  <a:schemeClr val="bg1"/>
                </a:solidFill>
              </a:rPr>
              <a:t>  The Sharqiya Climate</a:t>
            </a:r>
            <a:endParaRPr lang="en-GB" alt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5504" y="1986568"/>
            <a:ext cx="9813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Defence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95936" y="1988840"/>
            <a:ext cx="1061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Drainage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25044" y="1916832"/>
            <a:ext cx="872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Soil</a:t>
            </a:r>
          </a:p>
          <a:p>
            <a:pPr algn="ctr"/>
            <a:r>
              <a:rPr lang="en-GB" sz="1600" b="1" dirty="0">
                <a:solidFill>
                  <a:schemeClr val="bg1"/>
                </a:solidFill>
              </a:rPr>
              <a:t>fertility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59632" y="3573248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Bridging point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3848" y="3570192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Building materials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B0BF97-D7EF-4FEB-A0B6-6C9A0E4B5406}"/>
              </a:ext>
            </a:extLst>
          </p:cNvPr>
          <p:cNvSpPr txBox="1"/>
          <p:nvPr/>
        </p:nvSpPr>
        <p:spPr>
          <a:xfrm>
            <a:off x="467544" y="2204864"/>
            <a:ext cx="806489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1415B"/>
                </a:solidFill>
              </a:rPr>
              <a:t>Take a look at the wind data taken from the </a:t>
            </a:r>
            <a:r>
              <a:rPr lang="en-GB" sz="2400" b="1" dirty="0" err="1">
                <a:solidFill>
                  <a:srgbClr val="01415B"/>
                </a:solidFill>
              </a:rPr>
              <a:t>Masirah</a:t>
            </a:r>
            <a:r>
              <a:rPr lang="en-GB" sz="2400" b="1" dirty="0">
                <a:solidFill>
                  <a:srgbClr val="01415B"/>
                </a:solidFill>
              </a:rPr>
              <a:t> Air Base, located off the east coast of Oman, and just south of the Sharqiya Sands region.</a:t>
            </a:r>
          </a:p>
          <a:p>
            <a:endParaRPr lang="en-GB" sz="2400" b="1" dirty="0">
              <a:solidFill>
                <a:srgbClr val="01415B"/>
              </a:solidFill>
            </a:endParaRPr>
          </a:p>
          <a:p>
            <a:r>
              <a:rPr lang="en-GB" sz="2400" b="1" dirty="0">
                <a:solidFill>
                  <a:srgbClr val="01415B"/>
                </a:solidFill>
              </a:rPr>
              <a:t>How might you go about presenting this data?</a:t>
            </a:r>
          </a:p>
          <a:p>
            <a:r>
              <a:rPr lang="en-GB" sz="2400" b="1" dirty="0">
                <a:solidFill>
                  <a:srgbClr val="01415B"/>
                </a:solidFill>
              </a:rPr>
              <a:t>Think </a:t>
            </a:r>
            <a:r>
              <a:rPr lang="en-GB" sz="2400" b="1">
                <a:solidFill>
                  <a:srgbClr val="01415B"/>
                </a:solidFill>
              </a:rPr>
              <a:t>for one </a:t>
            </a:r>
            <a:r>
              <a:rPr lang="en-GB" sz="2400" b="1" dirty="0">
                <a:solidFill>
                  <a:srgbClr val="01415B"/>
                </a:solidFill>
              </a:rPr>
              <a:t>minute on your own.</a:t>
            </a:r>
          </a:p>
          <a:p>
            <a:r>
              <a:rPr lang="en-GB" sz="2400" b="1" dirty="0">
                <a:solidFill>
                  <a:srgbClr val="01415B"/>
                </a:solidFill>
              </a:rPr>
              <a:t>Then share your ideas for two minutes with a partner.</a:t>
            </a:r>
          </a:p>
          <a:p>
            <a:r>
              <a:rPr lang="en-GB" sz="2400" b="1" dirty="0">
                <a:solidFill>
                  <a:srgbClr val="01415B"/>
                </a:solidFill>
              </a:rPr>
              <a:t>Be prepared to share your ideas with the rest of the class.</a:t>
            </a:r>
          </a:p>
          <a:p>
            <a:endParaRPr lang="en-GB" sz="2400" b="1" dirty="0">
              <a:solidFill>
                <a:srgbClr val="01415B"/>
              </a:solidFill>
            </a:endParaRPr>
          </a:p>
          <a:p>
            <a:r>
              <a:rPr lang="en-GB" sz="2400" b="1" dirty="0">
                <a:solidFill>
                  <a:srgbClr val="01415B"/>
                </a:solidFill>
              </a:rPr>
              <a:t>The next slide gives you some ideas you could use.</a:t>
            </a:r>
          </a:p>
        </p:txBody>
      </p:sp>
    </p:spTree>
    <p:extLst>
      <p:ext uri="{BB962C8B-B14F-4D97-AF65-F5344CB8AC3E}">
        <p14:creationId xmlns:p14="http://schemas.microsoft.com/office/powerpoint/2010/main" val="342664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GS-IBG Powerpoint template">
  <a:themeElements>
    <a:clrScheme name="RGS-IBG master slide 8">
      <a:dk1>
        <a:srgbClr val="000000"/>
      </a:dk1>
      <a:lt1>
        <a:srgbClr val="FFFFFF"/>
      </a:lt1>
      <a:dk2>
        <a:srgbClr val="000000"/>
      </a:dk2>
      <a:lt2>
        <a:srgbClr val="666699"/>
      </a:lt2>
      <a:accent1>
        <a:srgbClr val="FF99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0000"/>
      </a:accent6>
      <a:hlink>
        <a:srgbClr val="336699"/>
      </a:hlink>
      <a:folHlink>
        <a:srgbClr val="808080"/>
      </a:folHlink>
    </a:clrScheme>
    <a:fontScheme name="RGS-IBG master slid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GS-IBG master slide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RGS-IBG Powerpoint template</Template>
  <TotalTime>144</TotalTime>
  <Words>1113</Words>
  <Application>Microsoft Office PowerPoint</Application>
  <PresentationFormat>On-screen Show (4:3)</PresentationFormat>
  <Paragraphs>264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Helvetica</vt:lpstr>
      <vt:lpstr>Times New Roman</vt:lpstr>
      <vt:lpstr>Wingdings</vt:lpstr>
      <vt:lpstr>RGS-IBG Powerpoint template</vt:lpstr>
      <vt:lpstr>PowerPoint Presentation</vt:lpstr>
      <vt:lpstr>  The Sharqiya Climate</vt:lpstr>
      <vt:lpstr>  The Sharqiya Climate</vt:lpstr>
      <vt:lpstr>  UK Climate Graph</vt:lpstr>
      <vt:lpstr>  The Sharqiya Climate</vt:lpstr>
      <vt:lpstr>  Sharqiya Climate Data</vt:lpstr>
      <vt:lpstr>  The Sharqiya Climate</vt:lpstr>
      <vt:lpstr>  GMDA Analysis Framework</vt:lpstr>
      <vt:lpstr>  The Sharqiya Climate</vt:lpstr>
      <vt:lpstr>  Data Presentation Hints</vt:lpstr>
      <vt:lpstr>  The Sharqiya Climate</vt:lpstr>
      <vt:lpstr>  The Sharqiya Climate</vt:lpstr>
      <vt:lpstr>  Land and Sea Breezes</vt:lpstr>
      <vt:lpstr>  Land and Sea Breezes</vt:lpstr>
      <vt:lpstr>  Land and Sea Breezes</vt:lpstr>
      <vt:lpstr>  Land and Sea Breezes</vt:lpstr>
      <vt:lpstr>  Land and Sea Breezes</vt:lpstr>
      <vt:lpstr>  Land and Sea Breezes</vt:lpstr>
      <vt:lpstr>  Land and Sea Breezes</vt:lpstr>
      <vt:lpstr>  Land and Sea Breezes</vt:lpstr>
      <vt:lpstr>  Land and Sea Breezes</vt:lpstr>
      <vt:lpstr>  Land and Sea Breezes</vt:lpstr>
      <vt:lpstr>  Land and Sea Breezes</vt:lpstr>
      <vt:lpstr>  Land and Sea Breezes</vt:lpstr>
      <vt:lpstr>  Land and Sea Breezes</vt:lpstr>
      <vt:lpstr>  Land and Sea Breezes</vt:lpstr>
      <vt:lpstr>  Land and Sea Breezes</vt:lpstr>
      <vt:lpstr>  Land and Sea Breezes</vt:lpstr>
      <vt:lpstr>  Land and Sea Breezes</vt:lpstr>
      <vt:lpstr>  Land and Sea Breezes</vt:lpstr>
      <vt:lpstr>  Land and Sea Breezes</vt:lpstr>
      <vt:lpstr>  Land and Sea Breezes</vt:lpstr>
      <vt:lpstr>  The Sharqiya Climate</vt:lpstr>
      <vt:lpstr>  The Sharqiya Climate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Chloe Searl</dc:creator>
  <cp:lastModifiedBy>Chloe Searl</cp:lastModifiedBy>
  <cp:revision>24</cp:revision>
  <dcterms:created xsi:type="dcterms:W3CDTF">2014-09-17T13:27:11Z</dcterms:created>
  <dcterms:modified xsi:type="dcterms:W3CDTF">2018-03-29T11:21:09Z</dcterms:modified>
</cp:coreProperties>
</file>