
<file path=[Content_Types].xml><?xml version="1.0" encoding="utf-8"?>
<Types xmlns="http://schemas.openxmlformats.org/package/2006/content-types"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2.xml" ContentType="application/vnd.openxmlformats-officedocument.presentationml.tags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"/>
  </p:notesMasterIdLst>
  <p:sldIdLst>
    <p:sldId id="718" r:id="rId2"/>
    <p:sldId id="735" r:id="rId3"/>
    <p:sldId id="739" r:id="rId4"/>
    <p:sldId id="733" r:id="rId5"/>
    <p:sldId id="740" r:id="rId6"/>
    <p:sldId id="742" r:id="rId7"/>
    <p:sldId id="736" r:id="rId8"/>
  </p:sldIdLst>
  <p:sldSz cx="12192000" cy="6858000"/>
  <p:notesSz cx="6797675" cy="9926638"/>
  <p:defaultTextStyle>
    <a:defPPr>
      <a:defRPr lang="en-GB"/>
    </a:defPPr>
    <a:lvl1pPr algn="l" rtl="0" eaLnBrk="0" fontAlgn="base" hangingPunct="0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sz="1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sz="1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sz="1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sz="1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BDE1FF"/>
    <a:srgbClr val="00FF00"/>
    <a:srgbClr val="FFFFCC"/>
    <a:srgbClr val="009900"/>
    <a:srgbClr val="FF7C80"/>
    <a:srgbClr val="FF0000"/>
    <a:srgbClr val="006600"/>
    <a:srgbClr val="660033"/>
    <a:srgbClr val="CC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248" autoAdjust="0"/>
    <p:restoredTop sz="91716" autoAdjust="0"/>
  </p:normalViewPr>
  <p:slideViewPr>
    <p:cSldViewPr>
      <p:cViewPr varScale="1">
        <p:scale>
          <a:sx n="79" d="100"/>
          <a:sy n="79" d="100"/>
        </p:scale>
        <p:origin x="1114" y="6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5659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0443" y="0"/>
            <a:ext cx="2945659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19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0488" y="744538"/>
            <a:ext cx="6616700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434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768" y="4715153"/>
            <a:ext cx="5438140" cy="4466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1434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8583"/>
            <a:ext cx="2945659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434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0443" y="9428583"/>
            <a:ext cx="2945659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8E8B3DE7-E81B-4740-B744-32AAB2D80266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ylondon.news/news/zone-1-news/secret-london-rivers-beneath-city-16557298" TargetMode="External"/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twitter.com/oldlondonnow/status/974372245039714304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www.onlondon.co.uk/wp-content/uploads/2019/08/IMG_6854.jpg" TargetMode="External"/><Relationship Id="rId5" Type="http://schemas.openxmlformats.org/officeDocument/2006/relationships/hyperlink" Target="https://www.onlondon.co.uk/vic-keegans-lost-london-103-thorney-island/" TargetMode="External"/><Relationship Id="rId4" Type="http://schemas.openxmlformats.org/officeDocument/2006/relationships/hyperlink" Target="https://pbs.twimg.com/media/DYWqZGvXcAEcGYC?format=jpg&amp;name=small" TargetMode="Externa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ylondon.news/news/zone-1-news/secret-london-rivers-beneath-city-16557298" TargetMode="External"/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E8B3DE7-E81B-4740-B744-32AAB2D80266}" type="slidenum">
              <a:rPr kumimoji="0" lang="en-GB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35577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2E5119CA-8E81-497B-BD1F-AD9ED0F0715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Photograph: 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3"/>
              </a:rPr>
              <a:t>Museum of London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E8B3DE7-E81B-4740-B744-32AAB2D80266}" type="slidenum">
              <a:rPr kumimoji="0" lang="en-GB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52117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IMAGE SOURCES: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Thorney Island #Westminster #London Palace of Westminster and the Abbey environs c1537 in the Reign of King Henry VIII . A bird’s eye view of where the River 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Tyburn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forked to the Thames by Drake 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Brookshaw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after Henderson (Westminster City Archives Centre)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3"/>
              </a:rPr>
              <a:t>https://twitter.com/oldlondonnow/status/974372245039714304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Image address: 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4"/>
              </a:rPr>
              <a:t>https://pbs.twimg.com/media/DYWqZGvXcAEcGYC?format=jpg&amp;name=small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5"/>
              </a:rPr>
              <a:t>https://www.onlondon.co.uk/vic-keegans-lost-london-103-thorney-island/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Image address: 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6"/>
              </a:rPr>
              <a:t>https://www.onlondon.co.uk/wp-content/uploads/2019/08/IMG_6854.jpg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E8B3DE7-E81B-4740-B744-32AAB2D80266}" type="slidenum">
              <a:rPr lang="en-GB" altLang="en-US" smtClean="0"/>
              <a:pPr>
                <a:defRPr/>
              </a:pPr>
              <a:t>4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5581392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E8B3DE7-E81B-4740-B744-32AAB2D80266}" type="slidenum">
              <a:rPr kumimoji="0" lang="en-GB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7985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9A3EE001-1E25-49E6-B455-FA58B76EDC6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Photograph: 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3"/>
              </a:rPr>
              <a:t>Museum of London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74212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364888-65A4-4F45-A8A7-6F80860BFCC7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8847313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56D01E-2E49-411A-A122-522587A7D1A6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8576012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3FBC59-F19F-48C0-BBB4-58C6F2A5BDDC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0461628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B2CD47-4F8B-44D0-97A9-5A823DE90B7A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3877412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6D9713-5473-4FC4-BFA9-A6B18C8446FC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5960915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5A3177-3D2E-4D5E-9911-CD89C763D493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0389369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DD86DF-93CF-4181-BE3A-94BA648F7B52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7479224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052955-4CA0-4868-9B01-B8E04C63C8F2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2384897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FE1266-E879-43FB-A09C-A12801960FCB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8541130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C911C7-3D87-4BF7-A29F-3E27870C5FCE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8456616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B328C6-88E0-4E6A-9D09-AA58F661DDE2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0740787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text styles</a:t>
            </a:r>
          </a:p>
          <a:p>
            <a:pPr lvl="1"/>
            <a:r>
              <a:rPr lang="en-GB" altLang="en-US"/>
              <a:t>Second level</a:t>
            </a:r>
          </a:p>
          <a:p>
            <a:pPr lvl="2"/>
            <a:r>
              <a:rPr lang="en-GB" altLang="en-US"/>
              <a:t>Third level</a:t>
            </a:r>
          </a:p>
          <a:p>
            <a:pPr lvl="3"/>
            <a:r>
              <a:rPr lang="en-GB" altLang="en-US"/>
              <a:t>Fourth level</a:t>
            </a:r>
          </a:p>
          <a:p>
            <a:pPr lvl="4"/>
            <a:r>
              <a:rPr lang="en-GB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/>
            </a:lvl1pPr>
          </a:lstStyle>
          <a:p>
            <a:pPr>
              <a:defRPr/>
            </a:pPr>
            <a:fld id="{95FD572E-BE00-4CD0-895E-C908743B2B19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7094" r:id="rId1"/>
    <p:sldLayoutId id="2147487095" r:id="rId2"/>
    <p:sldLayoutId id="2147487096" r:id="rId3"/>
    <p:sldLayoutId id="2147487097" r:id="rId4"/>
    <p:sldLayoutId id="2147487098" r:id="rId5"/>
    <p:sldLayoutId id="2147487099" r:id="rId6"/>
    <p:sldLayoutId id="2147487100" r:id="rId7"/>
    <p:sldLayoutId id="2147487101" r:id="rId8"/>
    <p:sldLayoutId id="2147487102" r:id="rId9"/>
    <p:sldLayoutId id="2147487103" r:id="rId10"/>
    <p:sldLayoutId id="214748710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2" Type="http://schemas.microsoft.com/office/2007/relationships/media" Target="../media/media1.mp4"/><Relationship Id="rId1" Type="http://schemas.openxmlformats.org/officeDocument/2006/relationships/tags" Target="../tags/tag1.xml"/><Relationship Id="rId6" Type="http://schemas.openxmlformats.org/officeDocument/2006/relationships/image" Target="../media/image1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7" Type="http://schemas.openxmlformats.org/officeDocument/2006/relationships/hyperlink" Target="https://www.google.com/maps/@51.4938004,-0.1212031,3a,15y,251.38h,88.67t/data=!3m7!1e1!3m5!1sayCS49paGrREIrVY2GkMNw!2e0!3e11!7i16384!8i8192" TargetMode="Externa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openxmlformats.org/officeDocument/2006/relationships/hyperlink" Target="https://drive.google.com/file/d/1jMnprRBUXUV71JjUWkfe3WhbK3EWJBpH/view?usp=sharing" TargetMode="External"/><Relationship Id="rId5" Type="http://schemas.openxmlformats.org/officeDocument/2006/relationships/hyperlink" Target="https://arcg.is/vGSzy" TargetMode="External"/><Relationship Id="rId4" Type="http://schemas.openxmlformats.org/officeDocument/2006/relationships/hyperlink" Target="https://www.dropbox.com/s/w4csr3zblof2hhm/Dirty%20old%20river%2C%20must%20you%20keep%20rolling%20-%20How%20to%20map%20a%20river%20in%20AGOL%20-%20River%20Lea%20or%20Lee%20HQ.mp4?dl=0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very time I see a river 1 - Intro to BC HQ">
            <a:hlinkClick r:id="" action="ppaction://media"/>
            <a:extLst>
              <a:ext uri="{FF2B5EF4-FFF2-40B4-BE49-F238E27FC236}">
                <a16:creationId xmlns:a16="http://schemas.microsoft.com/office/drawing/2014/main" id="{6252F5DC-F6C7-4409-83D1-238FBD27C8CB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73661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353"/>
    </mc:Choice>
    <mc:Fallback xmlns="">
      <p:transition spd="slow" advTm="93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02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very time I see a river 2 - Intro to title HQ">
            <a:hlinkClick r:id="" action="ppaction://media"/>
            <a:extLst>
              <a:ext uri="{FF2B5EF4-FFF2-40B4-BE49-F238E27FC236}">
                <a16:creationId xmlns:a16="http://schemas.microsoft.com/office/drawing/2014/main" id="{AEEB3FB1-782D-45BD-A0B8-B9B562FE181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1246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02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C578468C-3026-489F-87E9-2E04CD4D3617}"/>
              </a:ext>
            </a:extLst>
          </p:cNvPr>
          <p:cNvSpPr txBox="1">
            <a:spLocks/>
          </p:cNvSpPr>
          <p:nvPr/>
        </p:nvSpPr>
        <p:spPr>
          <a:xfrm>
            <a:off x="2207828" y="874060"/>
            <a:ext cx="7632587" cy="5579277"/>
          </a:xfrm>
          <a:prstGeom prst="rect">
            <a:avLst/>
          </a:prstGeom>
        </p:spPr>
        <p:txBody>
          <a:bodyPr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85800" eaLnBrk="1" fontAlgn="auto" hangingPunct="1">
              <a:lnSpc>
                <a:spcPts val="1050"/>
              </a:lnSpc>
              <a:spcBef>
                <a:spcPts val="750"/>
              </a:spcBef>
              <a:spcAft>
                <a:spcPts val="0"/>
              </a:spcAft>
              <a:buNone/>
              <a:defRPr/>
            </a:pPr>
            <a:endParaRPr lang="en-GB" sz="1800" b="1" dirty="0">
              <a:solidFill>
                <a:srgbClr val="0000FF"/>
              </a:solidFill>
              <a:latin typeface="Calibri" panose="020F0502020204030204"/>
              <a:cs typeface="Arial"/>
            </a:endParaRPr>
          </a:p>
          <a:p>
            <a:pPr marL="0" indent="0" defTabSz="685800" eaLnBrk="1" fontAlgn="auto" hangingPunct="1">
              <a:lnSpc>
                <a:spcPts val="1050"/>
              </a:lnSpc>
              <a:spcBef>
                <a:spcPts val="750"/>
              </a:spcBef>
              <a:spcAft>
                <a:spcPts val="0"/>
              </a:spcAft>
              <a:buNone/>
              <a:defRPr/>
            </a:pPr>
            <a:endParaRPr lang="en-GB" sz="1800" b="1" dirty="0">
              <a:solidFill>
                <a:srgbClr val="0000FF"/>
              </a:solidFill>
              <a:latin typeface="Calibri" panose="020F0502020204030204"/>
              <a:cs typeface="Arial"/>
            </a:endParaRPr>
          </a:p>
          <a:p>
            <a:pPr marL="0" indent="0" defTabSz="685800" eaLnBrk="1" fontAlgn="auto" hangingPunct="1">
              <a:lnSpc>
                <a:spcPts val="1050"/>
              </a:lnSpc>
              <a:spcBef>
                <a:spcPts val="750"/>
              </a:spcBef>
              <a:spcAft>
                <a:spcPts val="0"/>
              </a:spcAft>
              <a:buNone/>
              <a:defRPr/>
            </a:pPr>
            <a:r>
              <a:rPr lang="en-GB" sz="1800" b="1" dirty="0">
                <a:solidFill>
                  <a:srgbClr val="0000FF"/>
                </a:solidFill>
                <a:latin typeface="Calibri" panose="020F0502020204030204"/>
                <a:cs typeface="Arial"/>
              </a:rPr>
              <a:t> </a:t>
            </a:r>
            <a:endParaRPr lang="en-GB" sz="1800" b="1" dirty="0">
              <a:solidFill>
                <a:prstClr val="black"/>
              </a:solidFill>
              <a:latin typeface="Calibri" panose="020F0502020204030204"/>
              <a:cs typeface="Arial"/>
            </a:endParaRPr>
          </a:p>
          <a:p>
            <a:pPr marL="0" indent="0" defTabSz="685800" eaLnBrk="1" fontAlgn="auto" hangingPunct="1">
              <a:lnSpc>
                <a:spcPts val="1050"/>
              </a:lnSpc>
              <a:spcBef>
                <a:spcPts val="750"/>
              </a:spcBef>
              <a:spcAft>
                <a:spcPts val="0"/>
              </a:spcAft>
              <a:buNone/>
              <a:defRPr/>
            </a:pPr>
            <a:endParaRPr lang="en-GB" sz="1800" dirty="0">
              <a:solidFill>
                <a:prstClr val="black"/>
              </a:solidFill>
              <a:latin typeface="Calibri" panose="020F0502020204030204"/>
              <a:cs typeface="Arial"/>
            </a:endParaRPr>
          </a:p>
        </p:txBody>
      </p:sp>
      <p:pic>
        <p:nvPicPr>
          <p:cNvPr id="4" name="Every time I see a river 3 - GIS narrative - Thames ALL plus NARRATION HQ">
            <a:hlinkClick r:id="" action="ppaction://media"/>
            <a:extLst>
              <a:ext uri="{FF2B5EF4-FFF2-40B4-BE49-F238E27FC236}">
                <a16:creationId xmlns:a16="http://schemas.microsoft.com/office/drawing/2014/main" id="{774142E3-45E4-41B2-A38B-B1CA35BEBFE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8473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902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C578468C-3026-489F-87E9-2E04CD4D3617}"/>
              </a:ext>
            </a:extLst>
          </p:cNvPr>
          <p:cNvSpPr txBox="1">
            <a:spLocks/>
          </p:cNvSpPr>
          <p:nvPr/>
        </p:nvSpPr>
        <p:spPr>
          <a:xfrm>
            <a:off x="2207828" y="874060"/>
            <a:ext cx="7632587" cy="5579277"/>
          </a:xfrm>
          <a:prstGeom prst="rect">
            <a:avLst/>
          </a:prstGeom>
        </p:spPr>
        <p:txBody>
          <a:bodyPr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85800" eaLnBrk="1" fontAlgn="auto" hangingPunct="1">
              <a:lnSpc>
                <a:spcPts val="1050"/>
              </a:lnSpc>
              <a:spcBef>
                <a:spcPts val="750"/>
              </a:spcBef>
              <a:spcAft>
                <a:spcPts val="0"/>
              </a:spcAft>
              <a:buNone/>
              <a:defRPr/>
            </a:pPr>
            <a:endParaRPr lang="en-GB" sz="1800" b="1" dirty="0">
              <a:solidFill>
                <a:srgbClr val="0000FF"/>
              </a:solidFill>
              <a:latin typeface="Calibri" panose="020F0502020204030204"/>
              <a:cs typeface="Arial"/>
            </a:endParaRPr>
          </a:p>
          <a:p>
            <a:pPr marL="0" indent="0" defTabSz="685800" eaLnBrk="1" fontAlgn="auto" hangingPunct="1">
              <a:lnSpc>
                <a:spcPts val="1050"/>
              </a:lnSpc>
              <a:spcBef>
                <a:spcPts val="750"/>
              </a:spcBef>
              <a:spcAft>
                <a:spcPts val="0"/>
              </a:spcAft>
              <a:buNone/>
              <a:defRPr/>
            </a:pPr>
            <a:endParaRPr lang="en-GB" sz="1800" b="1" dirty="0">
              <a:solidFill>
                <a:srgbClr val="0000FF"/>
              </a:solidFill>
              <a:latin typeface="Calibri" panose="020F0502020204030204"/>
              <a:cs typeface="Arial"/>
            </a:endParaRPr>
          </a:p>
          <a:p>
            <a:pPr marL="0" indent="0" defTabSz="685800" eaLnBrk="1" fontAlgn="auto" hangingPunct="1">
              <a:lnSpc>
                <a:spcPts val="1050"/>
              </a:lnSpc>
              <a:spcBef>
                <a:spcPts val="750"/>
              </a:spcBef>
              <a:spcAft>
                <a:spcPts val="0"/>
              </a:spcAft>
              <a:buNone/>
              <a:defRPr/>
            </a:pPr>
            <a:r>
              <a:rPr lang="en-GB" sz="1800" b="1" dirty="0">
                <a:solidFill>
                  <a:srgbClr val="0000FF"/>
                </a:solidFill>
                <a:latin typeface="Calibri" panose="020F0502020204030204"/>
                <a:cs typeface="Arial"/>
              </a:rPr>
              <a:t> </a:t>
            </a:r>
            <a:endParaRPr lang="en-GB" sz="1800" b="1" dirty="0">
              <a:solidFill>
                <a:prstClr val="black"/>
              </a:solidFill>
              <a:latin typeface="Calibri" panose="020F0502020204030204"/>
              <a:cs typeface="Arial"/>
            </a:endParaRPr>
          </a:p>
          <a:p>
            <a:pPr marL="0" indent="0" defTabSz="685800" eaLnBrk="1" fontAlgn="auto" hangingPunct="1">
              <a:lnSpc>
                <a:spcPts val="1050"/>
              </a:lnSpc>
              <a:spcBef>
                <a:spcPts val="750"/>
              </a:spcBef>
              <a:spcAft>
                <a:spcPts val="0"/>
              </a:spcAft>
              <a:buNone/>
              <a:defRPr/>
            </a:pPr>
            <a:endParaRPr lang="en-GB" sz="1800" dirty="0">
              <a:solidFill>
                <a:prstClr val="black"/>
              </a:solidFill>
              <a:latin typeface="Calibri" panose="020F0502020204030204"/>
              <a:cs typeface="Arial"/>
            </a:endParaRPr>
          </a:p>
        </p:txBody>
      </p:sp>
      <p:pic>
        <p:nvPicPr>
          <p:cNvPr id="3" name="Every time I see a river 4.1 - Artist's impression HQ">
            <a:hlinkClick r:id="" action="ppaction://media"/>
            <a:extLst>
              <a:ext uri="{FF2B5EF4-FFF2-40B4-BE49-F238E27FC236}">
                <a16:creationId xmlns:a16="http://schemas.microsoft.com/office/drawing/2014/main" id="{49B2AF8B-438C-4E05-8C99-9BDA79CA09C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4760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02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C578468C-3026-489F-87E9-2E04CD4D3617}"/>
              </a:ext>
            </a:extLst>
          </p:cNvPr>
          <p:cNvSpPr txBox="1">
            <a:spLocks/>
          </p:cNvSpPr>
          <p:nvPr/>
        </p:nvSpPr>
        <p:spPr>
          <a:xfrm>
            <a:off x="2207828" y="874060"/>
            <a:ext cx="7632587" cy="5579277"/>
          </a:xfrm>
          <a:prstGeom prst="rect">
            <a:avLst/>
          </a:prstGeom>
        </p:spPr>
        <p:txBody>
          <a:bodyPr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85800" eaLnBrk="1" fontAlgn="auto" hangingPunct="1">
              <a:lnSpc>
                <a:spcPts val="1050"/>
              </a:lnSpc>
              <a:spcBef>
                <a:spcPts val="750"/>
              </a:spcBef>
              <a:spcAft>
                <a:spcPts val="0"/>
              </a:spcAft>
              <a:buNone/>
              <a:defRPr/>
            </a:pPr>
            <a:endParaRPr lang="en-GB" sz="1800" b="1" dirty="0">
              <a:solidFill>
                <a:srgbClr val="0000FF"/>
              </a:solidFill>
              <a:latin typeface="Calibri" panose="020F0502020204030204"/>
              <a:cs typeface="Arial"/>
            </a:endParaRPr>
          </a:p>
          <a:p>
            <a:pPr marL="0" indent="0" defTabSz="685800" eaLnBrk="1" fontAlgn="auto" hangingPunct="1">
              <a:lnSpc>
                <a:spcPts val="1050"/>
              </a:lnSpc>
              <a:spcBef>
                <a:spcPts val="750"/>
              </a:spcBef>
              <a:spcAft>
                <a:spcPts val="0"/>
              </a:spcAft>
              <a:buNone/>
              <a:defRPr/>
            </a:pPr>
            <a:endParaRPr lang="en-GB" sz="1800" b="1" dirty="0">
              <a:solidFill>
                <a:srgbClr val="0000FF"/>
              </a:solidFill>
              <a:latin typeface="Calibri" panose="020F0502020204030204"/>
              <a:cs typeface="Arial"/>
            </a:endParaRPr>
          </a:p>
          <a:p>
            <a:pPr marL="0" indent="0" defTabSz="685800" eaLnBrk="1" fontAlgn="auto" hangingPunct="1">
              <a:lnSpc>
                <a:spcPts val="1050"/>
              </a:lnSpc>
              <a:spcBef>
                <a:spcPts val="750"/>
              </a:spcBef>
              <a:spcAft>
                <a:spcPts val="0"/>
              </a:spcAft>
              <a:buNone/>
              <a:defRPr/>
            </a:pPr>
            <a:r>
              <a:rPr lang="en-GB" sz="1800" b="1" dirty="0">
                <a:solidFill>
                  <a:srgbClr val="0000FF"/>
                </a:solidFill>
                <a:latin typeface="Calibri" panose="020F0502020204030204"/>
                <a:cs typeface="Arial"/>
              </a:rPr>
              <a:t> </a:t>
            </a:r>
            <a:endParaRPr lang="en-GB" sz="1800" b="1" dirty="0">
              <a:solidFill>
                <a:prstClr val="black"/>
              </a:solidFill>
              <a:latin typeface="Calibri" panose="020F0502020204030204"/>
              <a:cs typeface="Arial"/>
            </a:endParaRPr>
          </a:p>
          <a:p>
            <a:pPr marL="0" indent="0" defTabSz="685800" eaLnBrk="1" fontAlgn="auto" hangingPunct="1">
              <a:lnSpc>
                <a:spcPts val="1050"/>
              </a:lnSpc>
              <a:spcBef>
                <a:spcPts val="750"/>
              </a:spcBef>
              <a:spcAft>
                <a:spcPts val="0"/>
              </a:spcAft>
              <a:buNone/>
              <a:defRPr/>
            </a:pPr>
            <a:endParaRPr lang="en-GB" sz="1800" dirty="0">
              <a:solidFill>
                <a:prstClr val="black"/>
              </a:solidFill>
              <a:latin typeface="Calibri" panose="020F0502020204030204"/>
              <a:cs typeface="Arial"/>
            </a:endParaRPr>
          </a:p>
        </p:txBody>
      </p:sp>
      <p:pic>
        <p:nvPicPr>
          <p:cNvPr id="3" name="Every time I see a river 5 - Tyburn catchment NEW FINAL EDIT PLUS NARRATION HQ">
            <a:hlinkClick r:id="" action="ppaction://media"/>
            <a:extLst>
              <a:ext uri="{FF2B5EF4-FFF2-40B4-BE49-F238E27FC236}">
                <a16:creationId xmlns:a16="http://schemas.microsoft.com/office/drawing/2014/main" id="{7DDCB6E8-6D57-48D2-8532-BDB110D9536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5268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02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very time I see a river 6 - Conclusion HQ">
            <a:hlinkClick r:id="" action="ppaction://media"/>
            <a:extLst>
              <a:ext uri="{FF2B5EF4-FFF2-40B4-BE49-F238E27FC236}">
                <a16:creationId xmlns:a16="http://schemas.microsoft.com/office/drawing/2014/main" id="{1EB44EA4-EC69-4AD1-B984-90326C2240E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841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02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980DAA7A-C4A6-4E0A-8CCB-54D3E0E6CC46}"/>
              </a:ext>
            </a:extLst>
          </p:cNvPr>
          <p:cNvSpPr txBox="1">
            <a:spLocks/>
          </p:cNvSpPr>
          <p:nvPr/>
        </p:nvSpPr>
        <p:spPr bwMode="auto">
          <a:xfrm>
            <a:off x="2207828" y="1052736"/>
            <a:ext cx="7632586" cy="5472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285750" indent="-285750" defTabSz="685800" eaLnBrk="1" fontAlgn="auto" hangingPunct="1">
              <a:lnSpc>
                <a:spcPts val="2000"/>
              </a:lnSpc>
              <a:spcBef>
                <a:spcPts val="750"/>
              </a:spcBef>
              <a:spcAft>
                <a:spcPts val="0"/>
              </a:spcAft>
              <a:defRPr/>
            </a:pPr>
            <a:r>
              <a:rPr lang="en-GB" altLang="en-US" sz="1800" b="1" dirty="0">
                <a:solidFill>
                  <a:srgbClr val="0000FF"/>
                </a:solidFill>
                <a:latin typeface="Calibri" panose="020F0502020204030204"/>
                <a:cs typeface="Arial"/>
              </a:rPr>
              <a:t>How to map a river catchment in ArcGIS Online</a:t>
            </a:r>
          </a:p>
          <a:p>
            <a:pPr marL="265113" defTabSz="685800" eaLnBrk="1" fontAlgn="auto" hangingPunct="1">
              <a:lnSpc>
                <a:spcPts val="2000"/>
              </a:lnSpc>
              <a:spcBef>
                <a:spcPts val="750"/>
              </a:spcBef>
              <a:spcAft>
                <a:spcPts val="0"/>
              </a:spcAft>
              <a:buNone/>
              <a:defRPr/>
            </a:pPr>
            <a:r>
              <a:rPr lang="en-GB" altLang="en-US" sz="1800" dirty="0">
                <a:solidFill>
                  <a:srgbClr val="0000FF"/>
                </a:solidFill>
                <a:latin typeface="Calibri" panose="020F0502020204030204"/>
                <a:cs typeface="Arial"/>
              </a:rPr>
              <a:t>A video guide showing how to map a river catchment in this short video recorded for the East London Geography Hub (@EastGeography) River Lea or Le. It also shows how to map a river course and map both catchment and course in 3D Scene. </a:t>
            </a:r>
          </a:p>
          <a:p>
            <a:pPr indent="265113" defTabSz="685800" eaLnBrk="1" fontAlgn="auto" hangingPunct="1">
              <a:lnSpc>
                <a:spcPts val="2000"/>
              </a:lnSpc>
              <a:spcBef>
                <a:spcPts val="750"/>
              </a:spcBef>
              <a:spcAft>
                <a:spcPts val="0"/>
              </a:spcAft>
              <a:buNone/>
              <a:defRPr/>
            </a:pPr>
            <a:r>
              <a:rPr lang="en-GB" altLang="en-US" sz="1800" b="1" dirty="0">
                <a:solidFill>
                  <a:srgbClr val="0000FF"/>
                </a:solidFill>
                <a:latin typeface="Calibri" panose="020F0502020204030204"/>
                <a:cs typeface="Arial"/>
                <a:hlinkClick r:id="rId4"/>
              </a:rPr>
              <a:t>Dirty old river, must you keep rolling? London’s hidden rivers</a:t>
            </a:r>
            <a:endParaRPr lang="en-GB" altLang="en-US" sz="1800" b="1" dirty="0">
              <a:solidFill>
                <a:srgbClr val="0000FF"/>
              </a:solidFill>
              <a:latin typeface="Calibri" panose="020F0502020204030204"/>
              <a:cs typeface="Arial"/>
            </a:endParaRPr>
          </a:p>
          <a:p>
            <a:pPr defTabSz="685800" eaLnBrk="1" fontAlgn="auto" hangingPunct="1">
              <a:lnSpc>
                <a:spcPts val="2000"/>
              </a:lnSpc>
              <a:spcBef>
                <a:spcPts val="750"/>
              </a:spcBef>
              <a:spcAft>
                <a:spcPts val="0"/>
              </a:spcAft>
              <a:buNone/>
              <a:defRPr/>
            </a:pPr>
            <a:endParaRPr lang="en-GB" altLang="en-US" sz="1800" b="1" dirty="0">
              <a:solidFill>
                <a:srgbClr val="0000FF"/>
              </a:solidFill>
              <a:latin typeface="Calibri" panose="020F0502020204030204"/>
              <a:cs typeface="Arial"/>
            </a:endParaRPr>
          </a:p>
          <a:p>
            <a:pPr marL="285750" indent="-285750" defTabSz="685800" eaLnBrk="1" fontAlgn="auto" hangingPunct="1">
              <a:lnSpc>
                <a:spcPts val="2000"/>
              </a:lnSpc>
              <a:spcBef>
                <a:spcPts val="750"/>
              </a:spcBef>
              <a:spcAft>
                <a:spcPts val="0"/>
              </a:spcAft>
              <a:defRPr/>
            </a:pPr>
            <a:r>
              <a:rPr lang="en-GB" altLang="en-US" sz="1800" b="1" dirty="0">
                <a:solidFill>
                  <a:srgbClr val="0000FF"/>
                </a:solidFill>
                <a:latin typeface="Calibri" panose="020F0502020204030204"/>
                <a:cs typeface="Arial"/>
              </a:rPr>
              <a:t>Access to web map (as seen </a:t>
            </a:r>
            <a:r>
              <a:rPr lang="en-GB" altLang="en-US" sz="1800" b="1">
                <a:solidFill>
                  <a:srgbClr val="0000FF"/>
                </a:solidFill>
                <a:latin typeface="Calibri" panose="020F0502020204030204"/>
                <a:cs typeface="Arial"/>
              </a:rPr>
              <a:t>in the presentation</a:t>
            </a:r>
            <a:r>
              <a:rPr lang="en-GB" altLang="en-US" sz="1800" b="1" dirty="0">
                <a:solidFill>
                  <a:srgbClr val="0000FF"/>
                </a:solidFill>
                <a:latin typeface="Calibri" panose="020F0502020204030204"/>
                <a:cs typeface="Arial"/>
              </a:rPr>
              <a:t>)</a:t>
            </a:r>
          </a:p>
          <a:p>
            <a:pPr indent="265113" defTabSz="685800" eaLnBrk="1" fontAlgn="auto" hangingPunct="1">
              <a:lnSpc>
                <a:spcPts val="2000"/>
              </a:lnSpc>
              <a:spcBef>
                <a:spcPts val="750"/>
              </a:spcBef>
              <a:spcAft>
                <a:spcPts val="0"/>
              </a:spcAft>
              <a:buNone/>
              <a:defRPr/>
            </a:pPr>
            <a:r>
              <a:rPr lang="en-GB" altLang="en-US" sz="1800" b="1" dirty="0">
                <a:solidFill>
                  <a:srgbClr val="0000FF"/>
                </a:solidFill>
                <a:latin typeface="Calibri" panose="020F0502020204030204"/>
                <a:cs typeface="Arial"/>
                <a:hlinkClick r:id="rId5"/>
              </a:rPr>
              <a:t>Rivers of London RGS version</a:t>
            </a:r>
            <a:endParaRPr lang="en-GB" altLang="en-US" sz="1800" b="1" dirty="0">
              <a:solidFill>
                <a:srgbClr val="0000FF"/>
              </a:solidFill>
              <a:latin typeface="Calibri" panose="020F0502020204030204"/>
              <a:cs typeface="Arial"/>
            </a:endParaRPr>
          </a:p>
          <a:p>
            <a:pPr marL="285750" indent="-285750" defTabSz="685800" eaLnBrk="1" fontAlgn="auto" hangingPunct="1">
              <a:lnSpc>
                <a:spcPts val="2000"/>
              </a:lnSpc>
              <a:spcBef>
                <a:spcPts val="750"/>
              </a:spcBef>
              <a:spcAft>
                <a:spcPts val="0"/>
              </a:spcAft>
              <a:defRPr/>
            </a:pPr>
            <a:endParaRPr lang="en-GB" altLang="en-US" sz="1800" b="1" dirty="0">
              <a:solidFill>
                <a:srgbClr val="0000FF"/>
              </a:solidFill>
              <a:latin typeface="Calibri" panose="020F0502020204030204"/>
              <a:cs typeface="Arial"/>
            </a:endParaRPr>
          </a:p>
          <a:p>
            <a:pPr marL="285750" indent="-285750" defTabSz="685800" eaLnBrk="1" fontAlgn="auto" hangingPunct="1">
              <a:lnSpc>
                <a:spcPts val="2000"/>
              </a:lnSpc>
              <a:spcBef>
                <a:spcPts val="750"/>
              </a:spcBef>
              <a:spcAft>
                <a:spcPts val="0"/>
              </a:spcAft>
              <a:defRPr/>
            </a:pPr>
            <a:r>
              <a:rPr lang="en-GB" altLang="en-US" sz="1800" b="1" dirty="0">
                <a:solidFill>
                  <a:srgbClr val="0000FF"/>
                </a:solidFill>
                <a:latin typeface="Calibri" panose="020F0502020204030204"/>
                <a:cs typeface="Arial"/>
              </a:rPr>
              <a:t>File of River Thames catchment mouth (and confluence) points:</a:t>
            </a:r>
          </a:p>
          <a:p>
            <a:pPr indent="265113" defTabSz="685800" eaLnBrk="1" fontAlgn="auto" hangingPunct="1">
              <a:lnSpc>
                <a:spcPts val="2000"/>
              </a:lnSpc>
              <a:spcBef>
                <a:spcPts val="750"/>
              </a:spcBef>
              <a:spcAft>
                <a:spcPts val="0"/>
              </a:spcAft>
              <a:buNone/>
              <a:defRPr/>
            </a:pPr>
            <a:r>
              <a:rPr lang="en-GB" altLang="en-US" sz="1800" b="1" u="sng" dirty="0">
                <a:solidFill>
                  <a:srgbClr val="0000FF"/>
                </a:solidFill>
                <a:latin typeface="Calibri" panose="020F0502020204030204"/>
                <a:cs typeface="Arial"/>
                <a:hlinkClick r:id="rId6"/>
              </a:rPr>
              <a:t>River Thames catchment mouth (and confluence) points</a:t>
            </a:r>
            <a:endParaRPr lang="en-GB" altLang="en-US" sz="1800" b="1" u="sng" dirty="0">
              <a:solidFill>
                <a:srgbClr val="0000FF"/>
              </a:solidFill>
              <a:latin typeface="Calibri" panose="020F0502020204030204"/>
              <a:cs typeface="Arial"/>
            </a:endParaRPr>
          </a:p>
          <a:p>
            <a:pPr indent="265113" defTabSz="685800" eaLnBrk="1" fontAlgn="auto" hangingPunct="1">
              <a:lnSpc>
                <a:spcPts val="2000"/>
              </a:lnSpc>
              <a:spcBef>
                <a:spcPts val="750"/>
              </a:spcBef>
              <a:spcAft>
                <a:spcPts val="0"/>
              </a:spcAft>
              <a:buNone/>
              <a:defRPr/>
            </a:pPr>
            <a:endParaRPr lang="en-GB" altLang="en-US" sz="1800" b="1" u="sng" dirty="0">
              <a:solidFill>
                <a:srgbClr val="0000FF"/>
              </a:solidFill>
              <a:latin typeface="Calibri" panose="020F0502020204030204"/>
              <a:cs typeface="Arial"/>
            </a:endParaRPr>
          </a:p>
          <a:p>
            <a:pPr marL="285750" indent="-285750" defTabSz="685800" eaLnBrk="1" fontAlgn="auto" hangingPunct="1">
              <a:lnSpc>
                <a:spcPts val="2000"/>
              </a:lnSpc>
              <a:spcBef>
                <a:spcPts val="750"/>
              </a:spcBef>
              <a:spcAft>
                <a:spcPts val="0"/>
              </a:spcAft>
              <a:defRPr/>
            </a:pPr>
            <a:r>
              <a:rPr lang="en-GB" altLang="en-US" sz="1800" b="1" dirty="0">
                <a:solidFill>
                  <a:srgbClr val="0000FF"/>
                </a:solidFill>
                <a:latin typeface="Calibri" panose="020F0502020204030204"/>
                <a:cs typeface="Arial"/>
              </a:rPr>
              <a:t>‘Every time I see the River </a:t>
            </a:r>
            <a:r>
              <a:rPr lang="en-GB" altLang="en-US" sz="1800" b="1" dirty="0" err="1">
                <a:solidFill>
                  <a:srgbClr val="0000FF"/>
                </a:solidFill>
                <a:latin typeface="Calibri" panose="020F0502020204030204"/>
                <a:cs typeface="Arial"/>
              </a:rPr>
              <a:t>Tyburn</a:t>
            </a:r>
            <a:r>
              <a:rPr lang="en-GB" altLang="en-US" sz="1800" b="1" dirty="0">
                <a:solidFill>
                  <a:srgbClr val="0000FF"/>
                </a:solidFill>
                <a:latin typeface="Calibri" panose="020F0502020204030204"/>
                <a:cs typeface="Arial"/>
              </a:rPr>
              <a:t>’</a:t>
            </a:r>
          </a:p>
          <a:p>
            <a:pPr indent="265113" defTabSz="685800" eaLnBrk="1" fontAlgn="auto" hangingPunct="1">
              <a:lnSpc>
                <a:spcPts val="2000"/>
              </a:lnSpc>
              <a:spcBef>
                <a:spcPts val="750"/>
              </a:spcBef>
              <a:spcAft>
                <a:spcPts val="0"/>
              </a:spcAft>
              <a:buNone/>
              <a:defRPr/>
            </a:pPr>
            <a:r>
              <a:rPr lang="en-GB" altLang="en-US" sz="1800" b="1" dirty="0">
                <a:solidFill>
                  <a:srgbClr val="0000FF"/>
                </a:solidFill>
                <a:latin typeface="Calibri" panose="020F0502020204030204"/>
                <a:cs typeface="Arial"/>
                <a:hlinkClick r:id="rId7"/>
              </a:rPr>
              <a:t>Where to see the River </a:t>
            </a:r>
            <a:r>
              <a:rPr lang="en-GB" altLang="en-US" sz="1800" b="1" dirty="0" err="1">
                <a:solidFill>
                  <a:srgbClr val="0000FF"/>
                </a:solidFill>
                <a:latin typeface="Calibri" panose="020F0502020204030204"/>
                <a:cs typeface="Arial"/>
                <a:hlinkClick r:id="rId7"/>
              </a:rPr>
              <a:t>Tyburn</a:t>
            </a:r>
            <a:r>
              <a:rPr lang="en-GB" altLang="en-US" sz="1800" b="1" dirty="0">
                <a:solidFill>
                  <a:srgbClr val="0000FF"/>
                </a:solidFill>
                <a:latin typeface="Calibri" panose="020F0502020204030204"/>
                <a:cs typeface="Arial"/>
                <a:hlinkClick r:id="rId7"/>
              </a:rPr>
              <a:t> storm outlet on Google Maps</a:t>
            </a:r>
            <a:endParaRPr lang="en-GB" altLang="en-US" sz="1800" b="1" dirty="0">
              <a:solidFill>
                <a:srgbClr val="0000FF"/>
              </a:solidFill>
              <a:latin typeface="Calibri" panose="020F0502020204030204"/>
              <a:cs typeface="Arial"/>
            </a:endParaRPr>
          </a:p>
          <a:p>
            <a:pPr indent="265113" defTabSz="685800" eaLnBrk="1" fontAlgn="auto" hangingPunct="1">
              <a:lnSpc>
                <a:spcPts val="2000"/>
              </a:lnSpc>
              <a:spcBef>
                <a:spcPts val="750"/>
              </a:spcBef>
              <a:spcAft>
                <a:spcPts val="0"/>
              </a:spcAft>
              <a:buNone/>
              <a:defRPr/>
            </a:pPr>
            <a:endParaRPr lang="en-GB" altLang="en-US" sz="1800" b="1" dirty="0">
              <a:solidFill>
                <a:srgbClr val="0000FF"/>
              </a:solidFill>
              <a:latin typeface="Calibri" panose="020F0502020204030204"/>
              <a:cs typeface="Arial"/>
            </a:endParaRPr>
          </a:p>
          <a:p>
            <a:pPr algn="ctr" defTabSz="685800" eaLnBrk="1" fontAlgn="auto" hangingPunct="1">
              <a:lnSpc>
                <a:spcPts val="2000"/>
              </a:lnSpc>
              <a:spcBef>
                <a:spcPts val="750"/>
              </a:spcBef>
              <a:spcAft>
                <a:spcPts val="0"/>
              </a:spcAft>
              <a:buNone/>
              <a:defRPr/>
            </a:pPr>
            <a:endParaRPr lang="en-GB" altLang="en-US" sz="1800" b="1" dirty="0">
              <a:solidFill>
                <a:srgbClr val="009900"/>
              </a:solidFill>
              <a:latin typeface="Calibri" panose="020F0502020204030204"/>
              <a:cs typeface="Arial"/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1721768" y="165258"/>
            <a:ext cx="8719138" cy="527438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n-GB" altLang="en-US" sz="3200" b="1" kern="0" dirty="0">
                <a:solidFill>
                  <a:srgbClr val="0000FF"/>
                </a:solidFill>
                <a:latin typeface="Calibri" panose="020F0502020204030204" pitchFamily="34" charset="0"/>
                <a:cs typeface="Arial"/>
              </a:rPr>
              <a:t>‘Every time I see a river’: Follow up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9908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353"/>
    </mc:Choice>
    <mc:Fallback xmlns="">
      <p:transition spd="slow" advTm="9353"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0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0.7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19950</TotalTime>
  <Words>271</Words>
  <Application>Microsoft Office PowerPoint</Application>
  <PresentationFormat>Widescreen</PresentationFormat>
  <Paragraphs>34</Paragraphs>
  <Slides>7</Slides>
  <Notes>7</Notes>
  <HiddenSlides>0</HiddenSlides>
  <MMClips>6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0" baseType="lpstr">
      <vt:lpstr>Arial</vt:lpstr>
      <vt:lpstr>Calibri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Claire Brown</dc:creator>
  <cp:lastModifiedBy>Claire Brown</cp:lastModifiedBy>
  <cp:revision>3</cp:revision>
  <dcterms:created xsi:type="dcterms:W3CDTF">2020-08-04T16:30:11Z</dcterms:created>
  <dcterms:modified xsi:type="dcterms:W3CDTF">2020-11-17T11:02:01Z</dcterms:modified>
</cp:coreProperties>
</file>