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346" r:id="rId3"/>
    <p:sldId id="343" r:id="rId4"/>
    <p:sldId id="329" r:id="rId5"/>
    <p:sldId id="341" r:id="rId6"/>
    <p:sldId id="342" r:id="rId7"/>
    <p:sldId id="347" r:id="rId8"/>
    <p:sldId id="332" r:id="rId9"/>
    <p:sldId id="334" r:id="rId10"/>
    <p:sldId id="337" r:id="rId11"/>
    <p:sldId id="336" r:id="rId12"/>
    <p:sldId id="338" r:id="rId13"/>
    <p:sldId id="340" r:id="rId14"/>
    <p:sldId id="335" r:id="rId15"/>
    <p:sldId id="268" r:id="rId16"/>
    <p:sldId id="34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2A459-FD57-46ED-8082-450CE8340D9F}" v="1" dt="2020-11-02T21:24:21.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323" autoAdjust="0"/>
  </p:normalViewPr>
  <p:slideViewPr>
    <p:cSldViewPr snapToGrid="0">
      <p:cViewPr varScale="1">
        <p:scale>
          <a:sx n="86" d="100"/>
          <a:sy n="86" d="100"/>
        </p:scale>
        <p:origin x="1494" y="7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Alcock" userId="f6690d9867e6d9ed" providerId="LiveId" clId="{7A22A459-FD57-46ED-8082-450CE8340D9F}"/>
    <pc:docChg chg="undo custSel modSld">
      <pc:chgData name="David Alcock" userId="f6690d9867e6d9ed" providerId="LiveId" clId="{7A22A459-FD57-46ED-8082-450CE8340D9F}" dt="2020-11-02T21:26:41.548" v="45" actId="478"/>
      <pc:docMkLst>
        <pc:docMk/>
      </pc:docMkLst>
      <pc:sldChg chg="modSp mod">
        <pc:chgData name="David Alcock" userId="f6690d9867e6d9ed" providerId="LiveId" clId="{7A22A459-FD57-46ED-8082-450CE8340D9F}" dt="2020-11-02T21:24:21.946" v="10" actId="20577"/>
        <pc:sldMkLst>
          <pc:docMk/>
          <pc:sldMk cId="4021180757" sldId="256"/>
        </pc:sldMkLst>
        <pc:spChg chg="mod">
          <ac:chgData name="David Alcock" userId="f6690d9867e6d9ed" providerId="LiveId" clId="{7A22A459-FD57-46ED-8082-450CE8340D9F}" dt="2020-11-02T21:24:21.946" v="10" actId="20577"/>
          <ac:spMkLst>
            <pc:docMk/>
            <pc:sldMk cId="4021180757" sldId="256"/>
            <ac:spMk id="3" creationId="{D68633BC-F94B-417A-8D4B-F547C55B0DF1}"/>
          </ac:spMkLst>
        </pc:spChg>
      </pc:sldChg>
      <pc:sldChg chg="addSp mod">
        <pc:chgData name="David Alcock" userId="f6690d9867e6d9ed" providerId="LiveId" clId="{7A22A459-FD57-46ED-8082-450CE8340D9F}" dt="2020-11-02T21:25:04.558" v="26" actId="22"/>
        <pc:sldMkLst>
          <pc:docMk/>
          <pc:sldMk cId="2755625105" sldId="329"/>
        </pc:sldMkLst>
        <pc:spChg chg="add">
          <ac:chgData name="David Alcock" userId="f6690d9867e6d9ed" providerId="LiveId" clId="{7A22A459-FD57-46ED-8082-450CE8340D9F}" dt="2020-11-02T21:25:04.558" v="26" actId="22"/>
          <ac:spMkLst>
            <pc:docMk/>
            <pc:sldMk cId="2755625105" sldId="329"/>
            <ac:spMk id="2" creationId="{63789D22-C215-44CC-8967-F571A79A04A4}"/>
          </ac:spMkLst>
        </pc:spChg>
      </pc:sldChg>
      <pc:sldChg chg="addSp delSp mod">
        <pc:chgData name="David Alcock" userId="f6690d9867e6d9ed" providerId="LiveId" clId="{7A22A459-FD57-46ED-8082-450CE8340D9F}" dt="2020-11-02T21:26:41.548" v="45" actId="478"/>
        <pc:sldMkLst>
          <pc:docMk/>
          <pc:sldMk cId="1768246080" sldId="332"/>
        </pc:sldMkLst>
        <pc:spChg chg="add del">
          <ac:chgData name="David Alcock" userId="f6690d9867e6d9ed" providerId="LiveId" clId="{7A22A459-FD57-46ED-8082-450CE8340D9F}" dt="2020-11-02T21:26:41.548" v="45" actId="478"/>
          <ac:spMkLst>
            <pc:docMk/>
            <pc:sldMk cId="1768246080" sldId="332"/>
            <ac:spMk id="3" creationId="{2FEF4EA3-6309-41E6-81BF-05D48B2CDD06}"/>
          </ac:spMkLst>
        </pc:spChg>
      </pc:sldChg>
      <pc:sldChg chg="addSp mod">
        <pc:chgData name="David Alcock" userId="f6690d9867e6d9ed" providerId="LiveId" clId="{7A22A459-FD57-46ED-8082-450CE8340D9F}" dt="2020-11-02T21:26:34.868" v="43" actId="22"/>
        <pc:sldMkLst>
          <pc:docMk/>
          <pc:sldMk cId="189306762" sldId="334"/>
        </pc:sldMkLst>
        <pc:spChg chg="add">
          <ac:chgData name="David Alcock" userId="f6690d9867e6d9ed" providerId="LiveId" clId="{7A22A459-FD57-46ED-8082-450CE8340D9F}" dt="2020-11-02T21:26:34.868" v="43" actId="22"/>
          <ac:spMkLst>
            <pc:docMk/>
            <pc:sldMk cId="189306762" sldId="334"/>
            <ac:spMk id="6" creationId="{E7AC8FF1-F784-4C44-A286-D639FC2AFD30}"/>
          </ac:spMkLst>
        </pc:spChg>
      </pc:sldChg>
      <pc:sldChg chg="addSp modSp mod">
        <pc:chgData name="David Alcock" userId="f6690d9867e6d9ed" providerId="LiveId" clId="{7A22A459-FD57-46ED-8082-450CE8340D9F}" dt="2020-11-02T21:25:32.198" v="32" actId="207"/>
        <pc:sldMkLst>
          <pc:docMk/>
          <pc:sldMk cId="4113209654" sldId="335"/>
        </pc:sldMkLst>
        <pc:spChg chg="add mod">
          <ac:chgData name="David Alcock" userId="f6690d9867e6d9ed" providerId="LiveId" clId="{7A22A459-FD57-46ED-8082-450CE8340D9F}" dt="2020-11-02T21:25:32.198" v="32" actId="207"/>
          <ac:spMkLst>
            <pc:docMk/>
            <pc:sldMk cId="4113209654" sldId="335"/>
            <ac:spMk id="6" creationId="{141E8F3F-C5A4-4B97-B6AE-CBF44E80D78A}"/>
          </ac:spMkLst>
        </pc:spChg>
      </pc:sldChg>
      <pc:sldChg chg="addSp mod">
        <pc:chgData name="David Alcock" userId="f6690d9867e6d9ed" providerId="LiveId" clId="{7A22A459-FD57-46ED-8082-450CE8340D9F}" dt="2020-11-02T21:26:23.135" v="41" actId="22"/>
        <pc:sldMkLst>
          <pc:docMk/>
          <pc:sldMk cId="2234210838" sldId="336"/>
        </pc:sldMkLst>
        <pc:spChg chg="add">
          <ac:chgData name="David Alcock" userId="f6690d9867e6d9ed" providerId="LiveId" clId="{7A22A459-FD57-46ED-8082-450CE8340D9F}" dt="2020-11-02T21:26:23.135" v="41" actId="22"/>
          <ac:spMkLst>
            <pc:docMk/>
            <pc:sldMk cId="2234210838" sldId="336"/>
            <ac:spMk id="5" creationId="{B66AD90B-9AC0-4F69-83E4-227366684FD3}"/>
          </ac:spMkLst>
        </pc:spChg>
      </pc:sldChg>
      <pc:sldChg chg="addSp mod">
        <pc:chgData name="David Alcock" userId="f6690d9867e6d9ed" providerId="LiveId" clId="{7A22A459-FD57-46ED-8082-450CE8340D9F}" dt="2020-11-02T21:26:27.426" v="42" actId="22"/>
        <pc:sldMkLst>
          <pc:docMk/>
          <pc:sldMk cId="181976518" sldId="337"/>
        </pc:sldMkLst>
        <pc:spChg chg="add">
          <ac:chgData name="David Alcock" userId="f6690d9867e6d9ed" providerId="LiveId" clId="{7A22A459-FD57-46ED-8082-450CE8340D9F}" dt="2020-11-02T21:26:27.426" v="42" actId="22"/>
          <ac:spMkLst>
            <pc:docMk/>
            <pc:sldMk cId="181976518" sldId="337"/>
            <ac:spMk id="5" creationId="{8446F554-46D1-4114-849A-876C689DE8D6}"/>
          </ac:spMkLst>
        </pc:spChg>
      </pc:sldChg>
      <pc:sldChg chg="addSp mod">
        <pc:chgData name="David Alcock" userId="f6690d9867e6d9ed" providerId="LiveId" clId="{7A22A459-FD57-46ED-8082-450CE8340D9F}" dt="2020-11-02T21:26:19.803" v="40" actId="22"/>
        <pc:sldMkLst>
          <pc:docMk/>
          <pc:sldMk cId="436892356" sldId="338"/>
        </pc:sldMkLst>
        <pc:spChg chg="add">
          <ac:chgData name="David Alcock" userId="f6690d9867e6d9ed" providerId="LiveId" clId="{7A22A459-FD57-46ED-8082-450CE8340D9F}" dt="2020-11-02T21:26:19.803" v="40" actId="22"/>
          <ac:spMkLst>
            <pc:docMk/>
            <pc:sldMk cId="436892356" sldId="338"/>
            <ac:spMk id="8" creationId="{56C28374-82E2-437E-8B63-5E105C222AC2}"/>
          </ac:spMkLst>
        </pc:spChg>
      </pc:sldChg>
      <pc:sldChg chg="addSp delSp mod">
        <pc:chgData name="David Alcock" userId="f6690d9867e6d9ed" providerId="LiveId" clId="{7A22A459-FD57-46ED-8082-450CE8340D9F}" dt="2020-11-02T21:25:12.080" v="29" actId="22"/>
        <pc:sldMkLst>
          <pc:docMk/>
          <pc:sldMk cId="276108149" sldId="341"/>
        </pc:sldMkLst>
        <pc:spChg chg="add">
          <ac:chgData name="David Alcock" userId="f6690d9867e6d9ed" providerId="LiveId" clId="{7A22A459-FD57-46ED-8082-450CE8340D9F}" dt="2020-11-02T21:25:06.454" v="27" actId="22"/>
          <ac:spMkLst>
            <pc:docMk/>
            <pc:sldMk cId="276108149" sldId="341"/>
            <ac:spMk id="2" creationId="{937DC272-15AC-4C2D-888D-DDBFFE3B1ABA}"/>
          </ac:spMkLst>
        </pc:spChg>
        <pc:spChg chg="add del">
          <ac:chgData name="David Alcock" userId="f6690d9867e6d9ed" providerId="LiveId" clId="{7A22A459-FD57-46ED-8082-450CE8340D9F}" dt="2020-11-02T21:25:12.080" v="29" actId="22"/>
          <ac:spMkLst>
            <pc:docMk/>
            <pc:sldMk cId="276108149" sldId="341"/>
            <ac:spMk id="7" creationId="{2473C46C-8C54-44B8-8DEC-E3745C8C148F}"/>
          </ac:spMkLst>
        </pc:spChg>
      </pc:sldChg>
      <pc:sldChg chg="addSp mod">
        <pc:chgData name="David Alcock" userId="f6690d9867e6d9ed" providerId="LiveId" clId="{7A22A459-FD57-46ED-8082-450CE8340D9F}" dt="2020-11-02T21:25:15.207" v="30" actId="22"/>
        <pc:sldMkLst>
          <pc:docMk/>
          <pc:sldMk cId="1709677515" sldId="342"/>
        </pc:sldMkLst>
        <pc:spChg chg="add">
          <ac:chgData name="David Alcock" userId="f6690d9867e6d9ed" providerId="LiveId" clId="{7A22A459-FD57-46ED-8082-450CE8340D9F}" dt="2020-11-02T21:25:15.207" v="30" actId="22"/>
          <ac:spMkLst>
            <pc:docMk/>
            <pc:sldMk cId="1709677515" sldId="342"/>
            <ac:spMk id="2" creationId="{4F7A36C2-A1E2-4AF4-BC08-046F0448D166}"/>
          </ac:spMkLst>
        </pc:spChg>
      </pc:sldChg>
      <pc:sldChg chg="addSp mod">
        <pc:chgData name="David Alcock" userId="f6690d9867e6d9ed" providerId="LiveId" clId="{7A22A459-FD57-46ED-8082-450CE8340D9F}" dt="2020-11-02T21:25:02.388" v="25" actId="22"/>
        <pc:sldMkLst>
          <pc:docMk/>
          <pc:sldMk cId="649825278" sldId="343"/>
        </pc:sldMkLst>
        <pc:spChg chg="add">
          <ac:chgData name="David Alcock" userId="f6690d9867e6d9ed" providerId="LiveId" clId="{7A22A459-FD57-46ED-8082-450CE8340D9F}" dt="2020-11-02T21:25:02.388" v="25" actId="22"/>
          <ac:spMkLst>
            <pc:docMk/>
            <pc:sldMk cId="649825278" sldId="343"/>
            <ac:spMk id="2" creationId="{DF5EBC85-F6CE-4E83-AA32-80C6B49EAB0A}"/>
          </ac:spMkLst>
        </pc:spChg>
      </pc:sldChg>
      <pc:sldChg chg="modSp mod">
        <pc:chgData name="David Alcock" userId="f6690d9867e6d9ed" providerId="LiveId" clId="{7A22A459-FD57-46ED-8082-450CE8340D9F}" dt="2020-11-02T21:25:50.204" v="39" actId="20577"/>
        <pc:sldMkLst>
          <pc:docMk/>
          <pc:sldMk cId="1088304302" sldId="344"/>
        </pc:sldMkLst>
        <pc:spChg chg="mod">
          <ac:chgData name="David Alcock" userId="f6690d9867e6d9ed" providerId="LiveId" clId="{7A22A459-FD57-46ED-8082-450CE8340D9F}" dt="2020-11-02T21:25:50.204" v="39" actId="20577"/>
          <ac:spMkLst>
            <pc:docMk/>
            <pc:sldMk cId="1088304302" sldId="344"/>
            <ac:spMk id="3" creationId="{D68633BC-F94B-417A-8D4B-F547C55B0DF1}"/>
          </ac:spMkLst>
        </pc:spChg>
      </pc:sldChg>
      <pc:sldChg chg="addSp modSp mod">
        <pc:chgData name="David Alcock" userId="f6690d9867e6d9ed" providerId="LiveId" clId="{7A22A459-FD57-46ED-8082-450CE8340D9F}" dt="2020-11-02T21:24:58.982" v="24" actId="14100"/>
        <pc:sldMkLst>
          <pc:docMk/>
          <pc:sldMk cId="56305258" sldId="346"/>
        </pc:sldMkLst>
        <pc:spChg chg="add mod">
          <ac:chgData name="David Alcock" userId="f6690d9867e6d9ed" providerId="LiveId" clId="{7A22A459-FD57-46ED-8082-450CE8340D9F}" dt="2020-11-02T21:24:58.982" v="24" actId="14100"/>
          <ac:spMkLst>
            <pc:docMk/>
            <pc:sldMk cId="56305258" sldId="346"/>
            <ac:spMk id="2" creationId="{A8FF288A-23CE-48A2-9BDE-9446CE86D9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4381D-B6BC-4A86-B0F0-CFB430C80E62}" type="datetimeFigureOut">
              <a:rPr lang="en-GB" smtClean="0"/>
              <a:t>02/11/2020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D1765-BF9B-4FBC-99FA-420E0FC6E788}" type="slidenum">
              <a:rPr lang="en-GB" smtClean="0"/>
              <a:t>‹#›</a:t>
            </a:fld>
            <a:endParaRPr lang="en-GB"/>
          </a:p>
        </p:txBody>
      </p:sp>
    </p:spTree>
    <p:extLst>
      <p:ext uri="{BB962C8B-B14F-4D97-AF65-F5344CB8AC3E}">
        <p14:creationId xmlns:p14="http://schemas.microsoft.com/office/powerpoint/2010/main" val="102208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thanks for giving me your time this evening.  </a:t>
            </a:r>
          </a:p>
          <a:p>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We all need a dose of hope in these uncertain times, and young people are no exception.  I believe that Geography can play a central role in the education we need to allow hope to flourish.</a:t>
            </a:r>
          </a:p>
        </p:txBody>
      </p:sp>
      <p:sp>
        <p:nvSpPr>
          <p:cNvPr id="4" name="Slide Number Placeholder 3"/>
          <p:cNvSpPr>
            <a:spLocks noGrp="1"/>
          </p:cNvSpPr>
          <p:nvPr>
            <p:ph type="sldNum" sz="quarter" idx="5"/>
          </p:nvPr>
        </p:nvSpPr>
        <p:spPr/>
        <p:txBody>
          <a:bodyPr/>
          <a:lstStyle/>
          <a:p>
            <a:fld id="{156D1765-BF9B-4FBC-99FA-420E0FC6E788}" type="slidenum">
              <a:rPr lang="en-GB" smtClean="0"/>
              <a:t>1</a:t>
            </a:fld>
            <a:endParaRPr lang="en-GB"/>
          </a:p>
        </p:txBody>
      </p:sp>
    </p:spTree>
    <p:extLst>
      <p:ext uri="{BB962C8B-B14F-4D97-AF65-F5344CB8AC3E}">
        <p14:creationId xmlns:p14="http://schemas.microsoft.com/office/powerpoint/2010/main" val="276242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t>The first activity alone should boost students’ confidence in the achievements of humanity.</a:t>
            </a:r>
          </a:p>
          <a:p>
            <a:pPr algn="l"/>
            <a:r>
              <a:rPr lang="en-GB" sz="1200" dirty="0"/>
              <a:t>This emotional video features Hans recalling how his grandmother used a washing machine then said ‘and now we can go to the library’.</a:t>
            </a:r>
          </a:p>
          <a:p>
            <a:pPr algn="l"/>
            <a:r>
              <a:rPr lang="en-GB" sz="1200" dirty="0"/>
              <a:t>Technology can be demonised, but it can liberate.</a:t>
            </a:r>
          </a:p>
          <a:p>
            <a:pPr algn="l"/>
            <a:r>
              <a:rPr lang="en-GB" sz="1200" dirty="0"/>
              <a:t>Ask students to explain some of their connections.</a:t>
            </a:r>
          </a:p>
          <a:p>
            <a:pPr algn="l"/>
            <a:r>
              <a:rPr lang="en-GB" sz="1200" dirty="0"/>
              <a:t>Then ask them how their attitude towards industry and industrialisation might have changed.  What might affect the way they think about progress?  Do they have any other candidates for the greatest achievement of humanity?</a:t>
            </a:r>
          </a:p>
          <a:p>
            <a:endParaRPr lang="en-GB" dirty="0"/>
          </a:p>
        </p:txBody>
      </p:sp>
      <p:sp>
        <p:nvSpPr>
          <p:cNvPr id="4" name="Slide Number Placeholder 3"/>
          <p:cNvSpPr>
            <a:spLocks noGrp="1"/>
          </p:cNvSpPr>
          <p:nvPr>
            <p:ph type="sldNum" sz="quarter" idx="5"/>
          </p:nvPr>
        </p:nvSpPr>
        <p:spPr/>
        <p:txBody>
          <a:bodyPr/>
          <a:lstStyle/>
          <a:p>
            <a:fld id="{156D1765-BF9B-4FBC-99FA-420E0FC6E788}" type="slidenum">
              <a:rPr lang="en-GB" smtClean="0"/>
              <a:t>10</a:t>
            </a:fld>
            <a:endParaRPr lang="en-GB"/>
          </a:p>
        </p:txBody>
      </p:sp>
    </p:spTree>
    <p:extLst>
      <p:ext uri="{BB962C8B-B14F-4D97-AF65-F5344CB8AC3E}">
        <p14:creationId xmlns:p14="http://schemas.microsoft.com/office/powerpoint/2010/main" val="256126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is this?</a:t>
            </a:r>
          </a:p>
        </p:txBody>
      </p:sp>
      <p:sp>
        <p:nvSpPr>
          <p:cNvPr id="4" name="Slide Number Placeholder 3"/>
          <p:cNvSpPr>
            <a:spLocks noGrp="1"/>
          </p:cNvSpPr>
          <p:nvPr>
            <p:ph type="sldNum" sz="quarter" idx="5"/>
          </p:nvPr>
        </p:nvSpPr>
        <p:spPr/>
        <p:txBody>
          <a:bodyPr/>
          <a:lstStyle/>
          <a:p>
            <a:fld id="{156D1765-BF9B-4FBC-99FA-420E0FC6E788}" type="slidenum">
              <a:rPr lang="en-GB" smtClean="0"/>
              <a:t>11</a:t>
            </a:fld>
            <a:endParaRPr lang="en-GB"/>
          </a:p>
        </p:txBody>
      </p:sp>
    </p:spTree>
    <p:extLst>
      <p:ext uri="{BB962C8B-B14F-4D97-AF65-F5344CB8AC3E}">
        <p14:creationId xmlns:p14="http://schemas.microsoft.com/office/powerpoint/2010/main" val="57379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was Norman Borlaug, father of the Green Revolution, the selective plant breeding scheme – Miracle Rice and the like - which saved 1 billion people from starvation.</a:t>
            </a:r>
          </a:p>
          <a:p>
            <a:r>
              <a:rPr lang="en-GB" dirty="0"/>
              <a:t>Personal stories can hook students in, and should be used in the geography of health, human rights and technology.</a:t>
            </a:r>
          </a:p>
          <a:p>
            <a:r>
              <a:rPr lang="en-GB" dirty="0"/>
              <a:t>Card sorting which giants we are standing on, and which giants they are standing on, might restore faith in humanity.</a:t>
            </a:r>
          </a:p>
        </p:txBody>
      </p:sp>
      <p:sp>
        <p:nvSpPr>
          <p:cNvPr id="4" name="Slide Number Placeholder 3"/>
          <p:cNvSpPr>
            <a:spLocks noGrp="1"/>
          </p:cNvSpPr>
          <p:nvPr>
            <p:ph type="sldNum" sz="quarter" idx="5"/>
          </p:nvPr>
        </p:nvSpPr>
        <p:spPr/>
        <p:txBody>
          <a:bodyPr/>
          <a:lstStyle/>
          <a:p>
            <a:fld id="{156D1765-BF9B-4FBC-99FA-420E0FC6E788}" type="slidenum">
              <a:rPr lang="en-GB" smtClean="0"/>
              <a:t>12</a:t>
            </a:fld>
            <a:endParaRPr lang="en-GB"/>
          </a:p>
        </p:txBody>
      </p:sp>
    </p:spTree>
    <p:extLst>
      <p:ext uri="{BB962C8B-B14F-4D97-AF65-F5344CB8AC3E}">
        <p14:creationId xmlns:p14="http://schemas.microsoft.com/office/powerpoint/2010/main" val="1160000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entury Gothic" panose="020B0502020202020204" pitchFamily="34" charset="0"/>
                <a:ea typeface="Calibri" panose="020F0502020204030204" pitchFamily="34" charset="0"/>
                <a:cs typeface="Calibri" panose="020F0502020204030204" pitchFamily="34" charset="0"/>
              </a:rPr>
              <a:t>You could ask students: If you lived 400 years ago, would you have foreseen the end of slavery?  If you lived 120 years ago, would you have foreseen votes for women?</a:t>
            </a:r>
          </a:p>
          <a:p>
            <a:pPr>
              <a:lnSpc>
                <a:spcPct val="107000"/>
              </a:lnSpc>
              <a:spcAft>
                <a:spcPts val="800"/>
              </a:spcAft>
            </a:pPr>
            <a:r>
              <a:rPr lang="en-GB" sz="1200" dirty="0">
                <a:effectLst/>
                <a:latin typeface="Century Gothic" panose="020B0502020202020204" pitchFamily="34" charset="0"/>
                <a:ea typeface="Calibri" panose="020F0502020204030204" pitchFamily="34" charset="0"/>
                <a:cs typeface="Calibri" panose="020F0502020204030204" pitchFamily="34" charset="0"/>
              </a:rPr>
              <a:t>35 years ago, many people couldn’t have foreseen the end of apartheid, a global treaty to close the gap in the ozone layer, and the eradication of polio from Africa, let alone smartphones and the internet!  How did these things happen?  Refer to a combination of individual action, pressure groups and government and other actions... Stress the importance of international collaboration, public bodies, and civil society.</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Calibri" panose="020F0502020204030204" pitchFamily="34" charset="0"/>
              </a:rPr>
              <a:t>Ask students to</a:t>
            </a:r>
            <a:r>
              <a:rPr lang="en-GB" sz="1200" dirty="0">
                <a:effectLst/>
                <a:latin typeface="Century Gothic" panose="020B0502020202020204" pitchFamily="34" charset="0"/>
                <a:ea typeface="Calibri" panose="020F0502020204030204" pitchFamily="34" charset="0"/>
                <a:cs typeface="Calibri" panose="020F0502020204030204" pitchFamily="34" charset="0"/>
              </a:rPr>
              <a:t> put themselves 80 years in the future – in 2100 – and envisage a history of how one or more of these events happened:</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Calibri" panose="020F0502020204030204" pitchFamily="34" charset="0"/>
              </a:rPr>
              <a:t>Control of climate change</a:t>
            </a:r>
          </a:p>
          <a:p>
            <a:pPr marL="342900" lvl="0" indent="-342900">
              <a:lnSpc>
                <a:spcPct val="107000"/>
              </a:lnSpc>
              <a:buFont typeface="Wingdings" panose="05000000000000000000" pitchFamily="2" charset="2"/>
              <a:buChar char=""/>
            </a:pPr>
            <a:r>
              <a:rPr lang="en-GB" dirty="0">
                <a:latin typeface="Century Gothic" panose="020B0502020202020204" pitchFamily="34" charset="0"/>
                <a:ea typeface="Calibri" panose="020F0502020204030204" pitchFamily="34" charset="0"/>
                <a:cs typeface="Calibri" panose="020F0502020204030204" pitchFamily="34" charset="0"/>
              </a:rPr>
              <a:t>The end of plastic pollution in the seas</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Calibri" panose="020F0502020204030204" pitchFamily="34" charset="0"/>
              </a:rPr>
              <a:t>The end of the tobacco industry</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Calibri" panose="020F0502020204030204" pitchFamily="34" charset="0"/>
              </a:rPr>
              <a:t>The end of gender inequality</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Calibri" panose="020F0502020204030204" pitchFamily="34" charset="0"/>
              </a:rPr>
              <a:t>The end of racial inequality</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Calibri" panose="020F0502020204030204" pitchFamily="34" charset="0"/>
              </a:rPr>
              <a:t>The end of extreme poverty</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Calibri" panose="020F0502020204030204" pitchFamily="34" charset="0"/>
              </a:rPr>
              <a:t>The end of pandemics</a:t>
            </a:r>
          </a:p>
          <a:p>
            <a:pPr marL="0" lvl="0" indent="0">
              <a:lnSpc>
                <a:spcPct val="107000"/>
              </a:lnSpc>
              <a:spcAft>
                <a:spcPts val="800"/>
              </a:spcAft>
              <a:buFont typeface="Wingdings" panose="05000000000000000000" pitchFamily="2" charset="2"/>
              <a:buNone/>
            </a:pPr>
            <a:r>
              <a:rPr lang="en-GB" sz="1200" dirty="0">
                <a:effectLst/>
                <a:latin typeface="Century Gothic" panose="020B0502020202020204" pitchFamily="34" charset="0"/>
                <a:cs typeface="Calibri" panose="020F0502020204030204" pitchFamily="34" charset="0"/>
              </a:rPr>
              <a:t>There is a recent podcast and article in the Guardian about how the green movement can take hope from previous wins.</a:t>
            </a:r>
            <a:endParaRPr lang="en-GB" dirty="0"/>
          </a:p>
          <a:p>
            <a:r>
              <a:rPr lang="en-GB" dirty="0"/>
              <a:t>https://www.theguardian.com/environment/2020/oct/12/climate-crisis-campaigns-pledge-real-change</a:t>
            </a:r>
          </a:p>
        </p:txBody>
      </p:sp>
      <p:sp>
        <p:nvSpPr>
          <p:cNvPr id="4" name="Slide Number Placeholder 3"/>
          <p:cNvSpPr>
            <a:spLocks noGrp="1"/>
          </p:cNvSpPr>
          <p:nvPr>
            <p:ph type="sldNum" sz="quarter" idx="5"/>
          </p:nvPr>
        </p:nvSpPr>
        <p:spPr/>
        <p:txBody>
          <a:bodyPr/>
          <a:lstStyle/>
          <a:p>
            <a:fld id="{156D1765-BF9B-4FBC-99FA-420E0FC6E788}" type="slidenum">
              <a:rPr lang="en-GB" smtClean="0"/>
              <a:t>13</a:t>
            </a:fld>
            <a:endParaRPr lang="en-GB"/>
          </a:p>
        </p:txBody>
      </p:sp>
    </p:spTree>
    <p:extLst>
      <p:ext uri="{BB962C8B-B14F-4D97-AF65-F5344CB8AC3E}">
        <p14:creationId xmlns:p14="http://schemas.microsoft.com/office/powerpoint/2010/main" val="362688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Hasn’t it been done before? – In disparate elements, yes, but not as a syncretic whole.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Should teachers promote Hopeful Education? Greta Thunberg said “</a:t>
            </a:r>
            <a:r>
              <a:rPr lang="en-US" b="0" i="0" dirty="0">
                <a:solidFill>
                  <a:srgbClr val="464E56"/>
                </a:solidFill>
                <a:effectLst/>
                <a:latin typeface="helvetica neue"/>
              </a:rPr>
              <a:t>I don’t want your hope. I don’t want you to be hopeful. I want you to panic. I want you to feel the fear I feel every day, and then I want you to act” – so, is hope a burden?</a:t>
            </a:r>
          </a:p>
          <a:p>
            <a:r>
              <a:rPr lang="en-US" b="0" i="0" dirty="0">
                <a:solidFill>
                  <a:srgbClr val="464E56"/>
                </a:solidFill>
                <a:effectLst/>
                <a:latin typeface="helvetica neue"/>
              </a:rPr>
              <a:t>In Clockwise, the headmaster says “I don’t mind the despair – it’s the hope I can’t stand”!</a:t>
            </a:r>
          </a:p>
          <a:p>
            <a:r>
              <a:rPr lang="en-US" b="0" i="0" dirty="0">
                <a:solidFill>
                  <a:srgbClr val="464E56"/>
                </a:solidFill>
                <a:effectLst/>
                <a:latin typeface="helvetica neue"/>
              </a:rPr>
              <a:t>But hope </a:t>
            </a:r>
            <a:r>
              <a:rPr lang="en-US" b="1" i="0" dirty="0">
                <a:solidFill>
                  <a:srgbClr val="464E56"/>
                </a:solidFill>
                <a:effectLst/>
                <a:latin typeface="helvetica neue"/>
              </a:rPr>
              <a:t>is</a:t>
            </a:r>
            <a:r>
              <a:rPr lang="en-US" b="0" i="0" dirty="0">
                <a:solidFill>
                  <a:srgbClr val="464E56"/>
                </a:solidFill>
                <a:effectLst/>
                <a:latin typeface="helvetica neue"/>
              </a:rPr>
              <a:t> better than despair; hope </a:t>
            </a:r>
            <a:r>
              <a:rPr lang="en-US" b="1" i="0" dirty="0">
                <a:solidFill>
                  <a:srgbClr val="464E56"/>
                </a:solidFill>
                <a:effectLst/>
                <a:latin typeface="helvetica neue"/>
              </a:rPr>
              <a:t>does</a:t>
            </a:r>
            <a:r>
              <a:rPr lang="en-US" b="0" i="0" dirty="0">
                <a:solidFill>
                  <a:srgbClr val="464E56"/>
                </a:solidFill>
                <a:effectLst/>
                <a:latin typeface="helvetica neue"/>
              </a:rPr>
              <a:t> drive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If we do take it on, how do we do it?</a:t>
            </a:r>
          </a:p>
          <a:p>
            <a:r>
              <a:rPr lang="en-US" b="0" i="0" dirty="0">
                <a:solidFill>
                  <a:srgbClr val="464E56"/>
                </a:solidFill>
                <a:effectLst/>
                <a:latin typeface="helvetica neue"/>
              </a:rPr>
              <a:t>So many things to discuss.  At my school we are holding a standalone Hopeful Education day for Year 10s on 8 December.  Watch this space!</a:t>
            </a:r>
            <a:endParaRPr lang="en-GB" dirty="0"/>
          </a:p>
        </p:txBody>
      </p:sp>
      <p:sp>
        <p:nvSpPr>
          <p:cNvPr id="4" name="Slide Number Placeholder 3"/>
          <p:cNvSpPr>
            <a:spLocks noGrp="1"/>
          </p:cNvSpPr>
          <p:nvPr>
            <p:ph type="sldNum" sz="quarter" idx="5"/>
          </p:nvPr>
        </p:nvSpPr>
        <p:spPr/>
        <p:txBody>
          <a:bodyPr/>
          <a:lstStyle/>
          <a:p>
            <a:fld id="{156D1765-BF9B-4FBC-99FA-420E0FC6E788}" type="slidenum">
              <a:rPr lang="en-GB" smtClean="0"/>
              <a:t>14</a:t>
            </a:fld>
            <a:endParaRPr lang="en-GB"/>
          </a:p>
        </p:txBody>
      </p:sp>
    </p:spTree>
    <p:extLst>
      <p:ext uri="{BB962C8B-B14F-4D97-AF65-F5344CB8AC3E}">
        <p14:creationId xmlns:p14="http://schemas.microsoft.com/office/powerpoint/2010/main" val="344485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Since at least the mid 2010s there has been a discernable turn towards a narrative of </a:t>
            </a: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despair</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about the future of the world.  Frank </a:t>
            </a:r>
            <a:r>
              <a:rPr kumimoji="0" lang="en-US" altLang="en-US" sz="12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Furedi</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refers to a culture of </a:t>
            </a: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fear</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Bradley Garrett refers to the intangible feelings of </a:t>
            </a: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dread</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which have increased through constant assertions of anticipated disasters, and the phenomenon of </a:t>
            </a:r>
            <a:r>
              <a:rPr kumimoji="0" lang="en-US" altLang="en-US" sz="12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doomscrolling</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poignantly describes the act of consuming an endless procession of negative online news.  The German word ‘</a:t>
            </a: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Weltschmerz</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is a great one, covering a feeling of melancholy world-weariness.</a:t>
            </a:r>
          </a:p>
          <a:p>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Left to a barrage of negativity, our young people may turn off from the world and its wonderful possibilities.  What can we do as educators?</a:t>
            </a:r>
          </a:p>
        </p:txBody>
      </p:sp>
      <p:sp>
        <p:nvSpPr>
          <p:cNvPr id="4" name="Slide Number Placeholder 3"/>
          <p:cNvSpPr>
            <a:spLocks noGrp="1"/>
          </p:cNvSpPr>
          <p:nvPr>
            <p:ph type="sldNum" sz="quarter" idx="5"/>
          </p:nvPr>
        </p:nvSpPr>
        <p:spPr/>
        <p:txBody>
          <a:bodyPr/>
          <a:lstStyle/>
          <a:p>
            <a:fld id="{156D1765-BF9B-4FBC-99FA-420E0FC6E788}" type="slidenum">
              <a:rPr lang="en-GB" smtClean="0"/>
              <a:t>2</a:t>
            </a:fld>
            <a:endParaRPr lang="en-GB"/>
          </a:p>
        </p:txBody>
      </p:sp>
    </p:spTree>
    <p:extLst>
      <p:ext uri="{BB962C8B-B14F-4D97-AF65-F5344CB8AC3E}">
        <p14:creationId xmlns:p14="http://schemas.microsoft.com/office/powerpoint/2010/main" val="215291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So what is Hopeful Education?  It is a guiding philosophy which aims to help our students...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evaluate progress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believe in humanity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create a better world</a:t>
            </a:r>
            <a:endPar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The three strands of Hopeful Education are not new: I have been inspired by the likes of Hans, Ola and Anna </a:t>
            </a:r>
            <a:r>
              <a:rPr kumimoji="0" lang="en-US" altLang="en-US" sz="12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Rosling</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from </a:t>
            </a:r>
            <a:r>
              <a:rPr kumimoji="0" lang="en-US" altLang="en-US" sz="12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Gapminder</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r>
              <a:rPr kumimoji="0" lang="en-US" altLang="en-US" sz="12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Factfulness</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the Our World in Data team, Steven Pinker, </a:t>
            </a:r>
            <a:r>
              <a:rPr kumimoji="0" lang="en-US" altLang="en-US" sz="12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Rutger</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Bregman and many others.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They are not new, </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but their </a:t>
            </a:r>
            <a:r>
              <a:rPr kumimoji="0" lang="en-US" altLang="en-US" sz="12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combination</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is potentially powerful.  My main argument is that we need to look </a:t>
            </a: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back</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the progress we have made, and </a:t>
            </a: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celebrate</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the people – and societies - that have made such progress, in order to give our young people the </a:t>
            </a: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hope</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that they can create a better world.</a:t>
            </a:r>
            <a:endParaRPr kumimoji="0" lang="en-US" altLang="en-US" sz="105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156D1765-BF9B-4FBC-99FA-420E0FC6E788}" type="slidenum">
              <a:rPr lang="en-GB" smtClean="0"/>
              <a:t>3</a:t>
            </a:fld>
            <a:endParaRPr lang="en-GB"/>
          </a:p>
        </p:txBody>
      </p:sp>
    </p:spTree>
    <p:extLst>
      <p:ext uri="{BB962C8B-B14F-4D97-AF65-F5344CB8AC3E}">
        <p14:creationId xmlns:p14="http://schemas.microsoft.com/office/powerpoint/2010/main" val="243465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Here’s a little more about the three strands before we look at the role of education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Hopeful Education encourages learners to engage with and interrogate the notion of progress, understand and explain positive trends, put these gains in the context of regress in other areas, and use this understanding to inform debates about </a:t>
            </a: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future progress</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en-US" altLang="en-US" sz="105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156D1765-BF9B-4FBC-99FA-420E0FC6E788}" type="slidenum">
              <a:rPr lang="en-GB" smtClean="0"/>
              <a:t>4</a:t>
            </a:fld>
            <a:endParaRPr lang="en-GB"/>
          </a:p>
        </p:txBody>
      </p:sp>
    </p:spTree>
    <p:extLst>
      <p:ext uri="{BB962C8B-B14F-4D97-AF65-F5344CB8AC3E}">
        <p14:creationId xmlns:p14="http://schemas.microsoft.com/office/powerpoint/2010/main" val="420452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Hopeful Education</a:t>
            </a: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seeks to reaffirm the potential of human nature to work </a:t>
            </a: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collectively</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for the common good, whether that be in the classroom, inter-generationally, locally, nationally, or in the context of global governance and co-operation. </a:t>
            </a:r>
            <a:endParaRPr kumimoji="0" lang="en-US" altLang="en-US" sz="105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156D1765-BF9B-4FBC-99FA-420E0FC6E788}" type="slidenum">
              <a:rPr lang="en-GB" smtClean="0"/>
              <a:t>5</a:t>
            </a:fld>
            <a:endParaRPr lang="en-GB"/>
          </a:p>
        </p:txBody>
      </p:sp>
    </p:spTree>
    <p:extLst>
      <p:ext uri="{BB962C8B-B14F-4D97-AF65-F5344CB8AC3E}">
        <p14:creationId xmlns:p14="http://schemas.microsoft.com/office/powerpoint/2010/main" val="174418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Hopeful Education champions and facilitates futures thinking and education for sustainable development.  I agree with David Hicks that futures education has been neglected and should be a core aspect of geography and education as a whole.</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56D1765-BF9B-4FBC-99FA-420E0FC6E788}" type="slidenum">
              <a:rPr lang="en-GB" smtClean="0"/>
              <a:t>6</a:t>
            </a:fld>
            <a:endParaRPr lang="en-GB"/>
          </a:p>
        </p:txBody>
      </p:sp>
    </p:spTree>
    <p:extLst>
      <p:ext uri="{BB962C8B-B14F-4D97-AF65-F5344CB8AC3E}">
        <p14:creationId xmlns:p14="http://schemas.microsoft.com/office/powerpoint/2010/main" val="221757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Geography teachers, we should all be familiar with these graphs from </a:t>
            </a:r>
            <a:r>
              <a:rPr lang="en-GB" dirty="0" err="1"/>
              <a:t>Factfulness</a:t>
            </a:r>
            <a:r>
              <a:rPr lang="en-GB" dirty="0"/>
              <a:t> and </a:t>
            </a:r>
            <a:r>
              <a:rPr lang="en-GB" dirty="0" err="1"/>
              <a:t>OurWorldinData</a:t>
            </a:r>
            <a:r>
              <a:rPr lang="en-GB" dirty="0"/>
              <a:t> showing the wide range of ways in which most people’s lives have improved from being ‘nasty, brutish, and short’ – humanity is now healthier, better nourished, wealthier, more tolerant, democratic, peaceful, and in many respects greener, than it was at the start of the Anthropocene.  These developments have </a:t>
            </a:r>
            <a:r>
              <a:rPr lang="en-GB" b="1" dirty="0"/>
              <a:t>not</a:t>
            </a:r>
            <a:r>
              <a:rPr lang="en-GB" dirty="0"/>
              <a:t> come without costs, and </a:t>
            </a:r>
            <a:r>
              <a:rPr lang="en-GB" b="1" dirty="0"/>
              <a:t>immense</a:t>
            </a:r>
            <a:r>
              <a:rPr lang="en-GB" dirty="0"/>
              <a:t> challenges remain.  But how can we build on Hans </a:t>
            </a:r>
            <a:r>
              <a:rPr lang="en-GB" dirty="0" err="1"/>
              <a:t>Rosling’s</a:t>
            </a:r>
            <a:r>
              <a:rPr lang="en-GB" dirty="0"/>
              <a:t> legacy to instil hope in our young people that we can </a:t>
            </a:r>
            <a:r>
              <a:rPr lang="en-GB" b="1" dirty="0"/>
              <a:t>overcome</a:t>
            </a:r>
            <a:r>
              <a:rPr lang="en-GB" dirty="0"/>
              <a:t> these challenges?</a:t>
            </a:r>
          </a:p>
        </p:txBody>
      </p:sp>
      <p:sp>
        <p:nvSpPr>
          <p:cNvPr id="4" name="Slide Number Placeholder 3"/>
          <p:cNvSpPr>
            <a:spLocks noGrp="1"/>
          </p:cNvSpPr>
          <p:nvPr>
            <p:ph type="sldNum" sz="quarter" idx="5"/>
          </p:nvPr>
        </p:nvSpPr>
        <p:spPr/>
        <p:txBody>
          <a:bodyPr/>
          <a:lstStyle/>
          <a:p>
            <a:fld id="{156D1765-BF9B-4FBC-99FA-420E0FC6E788}" type="slidenum">
              <a:rPr lang="en-GB" smtClean="0"/>
              <a:t>7</a:t>
            </a:fld>
            <a:endParaRPr lang="en-GB"/>
          </a:p>
        </p:txBody>
      </p:sp>
    </p:spTree>
    <p:extLst>
      <p:ext uri="{BB962C8B-B14F-4D97-AF65-F5344CB8AC3E}">
        <p14:creationId xmlns:p14="http://schemas.microsoft.com/office/powerpoint/2010/main" val="1417904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yes, let’s </a:t>
            </a:r>
            <a:r>
              <a:rPr lang="en-GB" b="1" dirty="0"/>
              <a:t>use</a:t>
            </a:r>
            <a:r>
              <a:rPr lang="en-GB" dirty="0"/>
              <a:t> </a:t>
            </a:r>
            <a:r>
              <a:rPr lang="en-GB" dirty="0" err="1"/>
              <a:t>Factfulness</a:t>
            </a:r>
            <a:r>
              <a:rPr lang="en-GB" dirty="0"/>
              <a:t> and </a:t>
            </a:r>
            <a:r>
              <a:rPr lang="en-GB" dirty="0" err="1"/>
              <a:t>Gapminder</a:t>
            </a:r>
            <a:r>
              <a:rPr lang="en-GB" dirty="0"/>
              <a:t>.  But let’s look at </a:t>
            </a:r>
            <a:r>
              <a:rPr lang="en-GB" b="1" dirty="0"/>
              <a:t>other</a:t>
            </a:r>
            <a:r>
              <a:rPr lang="en-GB" dirty="0"/>
              <a:t> sources too.  Do we deeply analyse and evaluate trends often enough?  Do we look at positive trends?  Challenge your students!  Delve into Our World in Data – what are the trends?  What might explain them?  Might any trends be reversed?  What’s missing?  This graph under-represents progress, as the world’s population has more than quadrupled since 1900.</a:t>
            </a:r>
          </a:p>
        </p:txBody>
      </p:sp>
      <p:sp>
        <p:nvSpPr>
          <p:cNvPr id="4" name="Slide Number Placeholder 3"/>
          <p:cNvSpPr>
            <a:spLocks noGrp="1"/>
          </p:cNvSpPr>
          <p:nvPr>
            <p:ph type="sldNum" sz="quarter" idx="5"/>
          </p:nvPr>
        </p:nvSpPr>
        <p:spPr/>
        <p:txBody>
          <a:bodyPr/>
          <a:lstStyle/>
          <a:p>
            <a:fld id="{156D1765-BF9B-4FBC-99FA-420E0FC6E788}" type="slidenum">
              <a:rPr lang="en-GB" smtClean="0"/>
              <a:t>8</a:t>
            </a:fld>
            <a:endParaRPr lang="en-GB"/>
          </a:p>
        </p:txBody>
      </p:sp>
    </p:spTree>
    <p:extLst>
      <p:ext uri="{BB962C8B-B14F-4D97-AF65-F5344CB8AC3E}">
        <p14:creationId xmlns:p14="http://schemas.microsoft.com/office/powerpoint/2010/main" val="154091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should also take a leaf out of futures teaching and look at alternative futures, to give young people hope that they have the agency to act, campaign, and vote, to move towards a preferable future.  Start by asking them to note their fears in the bottom right, then return to the top right after they have studied trends and campaigns.</a:t>
            </a:r>
          </a:p>
          <a:p>
            <a:endParaRPr lang="en-GB" dirty="0"/>
          </a:p>
        </p:txBody>
      </p:sp>
      <p:sp>
        <p:nvSpPr>
          <p:cNvPr id="4" name="Slide Number Placeholder 3"/>
          <p:cNvSpPr>
            <a:spLocks noGrp="1"/>
          </p:cNvSpPr>
          <p:nvPr>
            <p:ph type="sldNum" sz="quarter" idx="5"/>
          </p:nvPr>
        </p:nvSpPr>
        <p:spPr/>
        <p:txBody>
          <a:bodyPr/>
          <a:lstStyle/>
          <a:p>
            <a:fld id="{156D1765-BF9B-4FBC-99FA-420E0FC6E788}" type="slidenum">
              <a:rPr lang="en-GB" smtClean="0"/>
              <a:t>9</a:t>
            </a:fld>
            <a:endParaRPr lang="en-GB"/>
          </a:p>
        </p:txBody>
      </p:sp>
    </p:spTree>
    <p:extLst>
      <p:ext uri="{BB962C8B-B14F-4D97-AF65-F5344CB8AC3E}">
        <p14:creationId xmlns:p14="http://schemas.microsoft.com/office/powerpoint/2010/main" val="62874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alcock.blog/" TargetMode="External"/><Relationship Id="rId4" Type="http://schemas.openxmlformats.org/officeDocument/2006/relationships/hyperlink" Target="mailto:dga@bradfordgrammar.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BZoKfap4g4w"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lcock.blo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dga@bradfordgrammar.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alcock.blo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urworldindata.org/wp-content/uploads/2017/01/Two-centuries-World-as-100-people.png" TargetMode="External"/><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a:extLst>
              <a:ext uri="{FF2B5EF4-FFF2-40B4-BE49-F238E27FC236}">
                <a16:creationId xmlns:a16="http://schemas.microsoft.com/office/drawing/2014/main" id="{2CB1161A-8AD5-4DC8-AE94-A551021277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2" b="15510"/>
          <a:stretch/>
        </p:blipFill>
        <p:spPr bwMode="auto">
          <a:xfrm>
            <a:off x="167268" y="0"/>
            <a:ext cx="118537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5BEA46-120F-451E-896A-5BA03BE13255}"/>
              </a:ext>
            </a:extLst>
          </p:cNvPr>
          <p:cNvSpPr>
            <a:spLocks noGrp="1"/>
          </p:cNvSpPr>
          <p:nvPr>
            <p:ph type="ctrTitle"/>
          </p:nvPr>
        </p:nvSpPr>
        <p:spPr>
          <a:xfrm>
            <a:off x="1525860" y="1177508"/>
            <a:ext cx="8915399" cy="743456"/>
          </a:xfrm>
        </p:spPr>
        <p:txBody>
          <a:bodyPr>
            <a:normAutofit fontScale="90000"/>
          </a:bodyPr>
          <a:lstStyle/>
          <a:p>
            <a:pPr algn="ctr"/>
            <a:r>
              <a:rPr lang="en-US" sz="6000" dirty="0"/>
              <a:t>Hopeful Education</a:t>
            </a:r>
            <a:br>
              <a:rPr lang="en-US" dirty="0"/>
            </a:br>
            <a:r>
              <a:rPr lang="en-US" sz="4400" dirty="0"/>
              <a:t>@HopefulEd</a:t>
            </a:r>
            <a:endParaRPr lang="en-GB" dirty="0"/>
          </a:p>
        </p:txBody>
      </p:sp>
      <p:sp>
        <p:nvSpPr>
          <p:cNvPr id="3" name="Subtitle 2">
            <a:extLst>
              <a:ext uri="{FF2B5EF4-FFF2-40B4-BE49-F238E27FC236}">
                <a16:creationId xmlns:a16="http://schemas.microsoft.com/office/drawing/2014/main" id="{D68633BC-F94B-417A-8D4B-F547C55B0DF1}"/>
              </a:ext>
            </a:extLst>
          </p:cNvPr>
          <p:cNvSpPr>
            <a:spLocks noGrp="1"/>
          </p:cNvSpPr>
          <p:nvPr>
            <p:ph type="subTitle" idx="1"/>
          </p:nvPr>
        </p:nvSpPr>
        <p:spPr>
          <a:xfrm>
            <a:off x="357960" y="5500526"/>
            <a:ext cx="11663055" cy="1572322"/>
          </a:xfrm>
        </p:spPr>
        <p:txBody>
          <a:bodyPr>
            <a:normAutofit/>
          </a:bodyPr>
          <a:lstStyle/>
          <a:p>
            <a:pPr algn="ctr"/>
            <a:r>
              <a:rPr lang="en-GB" sz="2000" dirty="0">
                <a:solidFill>
                  <a:schemeClr val="bg1"/>
                </a:solidFill>
              </a:rPr>
              <a:t>David Alcock – Geography Teacher, Bradford Grammar School</a:t>
            </a:r>
          </a:p>
          <a:p>
            <a:r>
              <a:rPr lang="en-GB" sz="2400" dirty="0">
                <a:solidFill>
                  <a:schemeClr val="bg1"/>
                </a:solidFill>
              </a:rPr>
              <a:t>@DavidAlcock1		</a:t>
            </a:r>
            <a:r>
              <a:rPr lang="en-GB" sz="2400" dirty="0">
                <a:solidFill>
                  <a:schemeClr val="bg1"/>
                </a:solidFill>
                <a:hlinkClick r:id="rId4">
                  <a:extLst>
                    <a:ext uri="{A12FA001-AC4F-418D-AE19-62706E023703}">
                      <ahyp:hlinkClr xmlns:ahyp="http://schemas.microsoft.com/office/drawing/2018/hyperlinkcolor" val="tx"/>
                    </a:ext>
                  </a:extLst>
                </a:hlinkClick>
              </a:rPr>
              <a:t>dga@bradfordgrammar.com</a:t>
            </a:r>
            <a:r>
              <a:rPr lang="en-GB" sz="2400" dirty="0">
                <a:solidFill>
                  <a:schemeClr val="bg1"/>
                </a:solidFill>
              </a:rPr>
              <a:t>			</a:t>
            </a:r>
            <a:r>
              <a:rPr lang="en-GB" sz="2400" dirty="0">
                <a:solidFill>
                  <a:schemeClr val="bg1"/>
                </a:solidFill>
                <a:hlinkClick r:id="rId5">
                  <a:extLst>
                    <a:ext uri="{A12FA001-AC4F-418D-AE19-62706E023703}">
                      <ahyp:hlinkClr xmlns:ahyp="http://schemas.microsoft.com/office/drawing/2018/hyperlinkcolor" val="tx"/>
                    </a:ext>
                  </a:extLst>
                </a:hlinkClick>
              </a:rPr>
              <a:t>www.alcock.blog</a:t>
            </a:r>
            <a:r>
              <a:rPr lang="en-GB" sz="2400" dirty="0">
                <a:solidFill>
                  <a:schemeClr val="bg1"/>
                </a:solidFill>
              </a:rPr>
              <a:t> </a:t>
            </a:r>
          </a:p>
        </p:txBody>
      </p:sp>
      <p:sp>
        <p:nvSpPr>
          <p:cNvPr id="6" name="Subtitle 2">
            <a:extLst>
              <a:ext uri="{FF2B5EF4-FFF2-40B4-BE49-F238E27FC236}">
                <a16:creationId xmlns:a16="http://schemas.microsoft.com/office/drawing/2014/main" id="{16876690-E8CB-489A-9799-A9EC12DD3431}"/>
              </a:ext>
            </a:extLst>
          </p:cNvPr>
          <p:cNvSpPr txBox="1">
            <a:spLocks/>
          </p:cNvSpPr>
          <p:nvPr/>
        </p:nvSpPr>
        <p:spPr>
          <a:xfrm>
            <a:off x="9395640" y="6415669"/>
            <a:ext cx="2625375" cy="44233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1600" dirty="0">
                <a:solidFill>
                  <a:schemeClr val="bg1"/>
                </a:solidFill>
              </a:rPr>
              <a:t>Photo: @LukeEllisCraven</a:t>
            </a:r>
          </a:p>
        </p:txBody>
      </p:sp>
    </p:spTree>
    <p:extLst>
      <p:ext uri="{BB962C8B-B14F-4D97-AF65-F5344CB8AC3E}">
        <p14:creationId xmlns:p14="http://schemas.microsoft.com/office/powerpoint/2010/main" val="402118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6902" y="143865"/>
            <a:ext cx="7549376" cy="847493"/>
          </a:xfrm>
        </p:spPr>
        <p:txBody>
          <a:bodyPr>
            <a:noAutofit/>
          </a:bodyPr>
          <a:lstStyle/>
          <a:p>
            <a:r>
              <a:rPr lang="en-GB" sz="4000" dirty="0"/>
              <a:t>The magic washing machine</a:t>
            </a:r>
            <a:endParaRPr lang="en-GB" sz="4800" dirty="0"/>
          </a:p>
        </p:txBody>
      </p:sp>
      <p:sp>
        <p:nvSpPr>
          <p:cNvPr id="4" name="Title 1"/>
          <p:cNvSpPr txBox="1">
            <a:spLocks/>
          </p:cNvSpPr>
          <p:nvPr/>
        </p:nvSpPr>
        <p:spPr>
          <a:xfrm>
            <a:off x="2058533" y="3534440"/>
            <a:ext cx="9671272" cy="26119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dirty="0"/>
            </a:br>
            <a:br>
              <a:rPr lang="en-GB" dirty="0"/>
            </a:br>
            <a:endParaRPr lang="en-GB" sz="5400" dirty="0"/>
          </a:p>
        </p:txBody>
      </p:sp>
      <p:sp>
        <p:nvSpPr>
          <p:cNvPr id="3" name="Title 1">
            <a:extLst>
              <a:ext uri="{FF2B5EF4-FFF2-40B4-BE49-F238E27FC236}">
                <a16:creationId xmlns:a16="http://schemas.microsoft.com/office/drawing/2014/main" id="{7D1FB1C6-EA57-46F0-A5FB-EBE86C4C6091}"/>
              </a:ext>
            </a:extLst>
          </p:cNvPr>
          <p:cNvSpPr txBox="1">
            <a:spLocks/>
          </p:cNvSpPr>
          <p:nvPr/>
        </p:nvSpPr>
        <p:spPr>
          <a:xfrm>
            <a:off x="1952232" y="6304215"/>
            <a:ext cx="10187945" cy="4551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t>Source: inspired by </a:t>
            </a:r>
            <a:r>
              <a:rPr lang="en-GB" sz="2400" b="1" dirty="0" err="1"/>
              <a:t>Rosling</a:t>
            </a:r>
            <a:r>
              <a:rPr lang="en-GB" sz="2400" b="1" dirty="0"/>
              <a:t> (2011)</a:t>
            </a:r>
            <a:endParaRPr lang="en-GB" sz="4400" dirty="0"/>
          </a:p>
        </p:txBody>
      </p:sp>
      <p:sp>
        <p:nvSpPr>
          <p:cNvPr id="8" name="TextBox 7">
            <a:extLst>
              <a:ext uri="{FF2B5EF4-FFF2-40B4-BE49-F238E27FC236}">
                <a16:creationId xmlns:a16="http://schemas.microsoft.com/office/drawing/2014/main" id="{51DD4E77-3889-4F54-9596-DDCD365BED3D}"/>
              </a:ext>
            </a:extLst>
          </p:cNvPr>
          <p:cNvSpPr txBox="1"/>
          <p:nvPr/>
        </p:nvSpPr>
        <p:spPr>
          <a:xfrm>
            <a:off x="879351" y="1157728"/>
            <a:ext cx="11039707" cy="954107"/>
          </a:xfrm>
          <a:prstGeom prst="rect">
            <a:avLst/>
          </a:prstGeom>
          <a:noFill/>
        </p:spPr>
        <p:txBody>
          <a:bodyPr wrap="square" rtlCol="0">
            <a:spAutoFit/>
          </a:bodyPr>
          <a:lstStyle/>
          <a:p>
            <a:pPr algn="ctr"/>
            <a:r>
              <a:rPr lang="en-GB" sz="3200" b="1" dirty="0"/>
              <a:t>What has been the greatest achievement of humanity?</a:t>
            </a:r>
          </a:p>
          <a:p>
            <a:pPr algn="ctr"/>
            <a:r>
              <a:rPr lang="en-GB" sz="2400" dirty="0"/>
              <a:t>Gather ideas, then show this video: </a:t>
            </a:r>
            <a:r>
              <a:rPr lang="en-GB" sz="1600" dirty="0">
                <a:hlinkClick r:id="rId3"/>
              </a:rPr>
              <a:t>www.youtube.com/watch?v=BZoKfap4g4w</a:t>
            </a:r>
            <a:r>
              <a:rPr lang="en-GB" sz="1600" dirty="0"/>
              <a:t>   </a:t>
            </a:r>
            <a:endParaRPr lang="en-GB" sz="2400" dirty="0"/>
          </a:p>
        </p:txBody>
      </p:sp>
      <p:sp>
        <p:nvSpPr>
          <p:cNvPr id="6" name="TextBox 5">
            <a:extLst>
              <a:ext uri="{FF2B5EF4-FFF2-40B4-BE49-F238E27FC236}">
                <a16:creationId xmlns:a16="http://schemas.microsoft.com/office/drawing/2014/main" id="{9F1EF4EE-5341-4723-A611-3D9DDD968B47}"/>
              </a:ext>
            </a:extLst>
          </p:cNvPr>
          <p:cNvSpPr txBox="1"/>
          <p:nvPr/>
        </p:nvSpPr>
        <p:spPr>
          <a:xfrm>
            <a:off x="6671891" y="2574778"/>
            <a:ext cx="5740972" cy="3139321"/>
          </a:xfrm>
          <a:prstGeom prst="rect">
            <a:avLst/>
          </a:prstGeom>
          <a:noFill/>
        </p:spPr>
        <p:txBody>
          <a:bodyPr wrap="square" rtlCol="0">
            <a:spAutoFit/>
          </a:bodyPr>
          <a:lstStyle/>
          <a:p>
            <a:pPr algn="ctr"/>
            <a:r>
              <a:rPr lang="en-GB" sz="2200" dirty="0"/>
              <a:t>Concept map</a:t>
            </a:r>
          </a:p>
          <a:p>
            <a:pPr algn="ctr"/>
            <a:r>
              <a:rPr lang="en-GB" sz="2200" dirty="0"/>
              <a:t>How are these linked?</a:t>
            </a:r>
          </a:p>
          <a:p>
            <a:pPr algn="ctr"/>
            <a:endParaRPr lang="en-GB" sz="2200" dirty="0"/>
          </a:p>
          <a:p>
            <a:pPr algn="ctr"/>
            <a:r>
              <a:rPr lang="en-GB" sz="2200" dirty="0"/>
              <a:t>INDUSTRIALISATION</a:t>
            </a:r>
          </a:p>
          <a:p>
            <a:pPr algn="ctr"/>
            <a:r>
              <a:rPr lang="en-GB" sz="2200" dirty="0"/>
              <a:t>LITERACY</a:t>
            </a:r>
          </a:p>
          <a:p>
            <a:pPr algn="ctr"/>
            <a:r>
              <a:rPr lang="en-GB" sz="2200" dirty="0"/>
              <a:t>HUMAN RIGHTS</a:t>
            </a:r>
          </a:p>
          <a:p>
            <a:pPr algn="ctr"/>
            <a:r>
              <a:rPr lang="en-GB" sz="2200" dirty="0"/>
              <a:t>CLIMATE CHANGE</a:t>
            </a:r>
          </a:p>
          <a:p>
            <a:pPr algn="ctr"/>
            <a:r>
              <a:rPr lang="en-GB" sz="2200" dirty="0"/>
              <a:t>ENERGY</a:t>
            </a:r>
          </a:p>
          <a:p>
            <a:pPr algn="ctr"/>
            <a:r>
              <a:rPr lang="en-GB" sz="2200" dirty="0"/>
              <a:t>POLLUTION... etc</a:t>
            </a:r>
          </a:p>
        </p:txBody>
      </p:sp>
      <p:pic>
        <p:nvPicPr>
          <p:cNvPr id="2050" name="Picture 2">
            <a:extLst>
              <a:ext uri="{FF2B5EF4-FFF2-40B4-BE49-F238E27FC236}">
                <a16:creationId xmlns:a16="http://schemas.microsoft.com/office/drawing/2014/main" id="{08F85B16-F76A-4004-B48F-9402ECC60C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715" b="13089"/>
          <a:stretch/>
        </p:blipFill>
        <p:spPr bwMode="auto">
          <a:xfrm>
            <a:off x="2058533" y="2772276"/>
            <a:ext cx="5296416" cy="290754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8446F554-46D1-4114-849A-876C689DE8D6}"/>
              </a:ext>
            </a:extLst>
          </p:cNvPr>
          <p:cNvSpPr txBox="1">
            <a:spLocks/>
          </p:cNvSpPr>
          <p:nvPr/>
        </p:nvSpPr>
        <p:spPr>
          <a:xfrm>
            <a:off x="10482146" y="6400801"/>
            <a:ext cx="1538869" cy="457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1600" dirty="0">
                <a:solidFill>
                  <a:schemeClr val="tx1"/>
                </a:solidFill>
              </a:rPr>
              <a:t>@HopefulEd</a:t>
            </a:r>
          </a:p>
        </p:txBody>
      </p:sp>
    </p:spTree>
    <p:extLst>
      <p:ext uri="{BB962C8B-B14F-4D97-AF65-F5344CB8AC3E}">
        <p14:creationId xmlns:p14="http://schemas.microsoft.com/office/powerpoint/2010/main" val="18197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8532" y="-12179"/>
            <a:ext cx="10133467" cy="847493"/>
          </a:xfrm>
        </p:spPr>
        <p:txBody>
          <a:bodyPr>
            <a:noAutofit/>
          </a:bodyPr>
          <a:lstStyle/>
          <a:p>
            <a:r>
              <a:rPr lang="en-GB" sz="4000" dirty="0"/>
              <a:t>Standing on the shoulders of giants</a:t>
            </a:r>
            <a:endParaRPr lang="en-GB" sz="4800" dirty="0"/>
          </a:p>
        </p:txBody>
      </p:sp>
      <p:sp>
        <p:nvSpPr>
          <p:cNvPr id="4" name="Title 1"/>
          <p:cNvSpPr txBox="1">
            <a:spLocks/>
          </p:cNvSpPr>
          <p:nvPr/>
        </p:nvSpPr>
        <p:spPr>
          <a:xfrm>
            <a:off x="2058533" y="3534440"/>
            <a:ext cx="9671272" cy="26119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dirty="0"/>
            </a:br>
            <a:br>
              <a:rPr lang="en-GB" dirty="0"/>
            </a:br>
            <a:endParaRPr lang="en-GB" sz="5400" dirty="0"/>
          </a:p>
        </p:txBody>
      </p:sp>
      <p:pic>
        <p:nvPicPr>
          <p:cNvPr id="6" name="Picture 2">
            <a:extLst>
              <a:ext uri="{FF2B5EF4-FFF2-40B4-BE49-F238E27FC236}">
                <a16:creationId xmlns:a16="http://schemas.microsoft.com/office/drawing/2014/main" id="{F947119F-D23A-4BE3-978B-62DDB0A37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217" y="1232211"/>
            <a:ext cx="5602920" cy="4778296"/>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B66AD90B-9AC0-4F69-83E4-227366684FD3}"/>
              </a:ext>
            </a:extLst>
          </p:cNvPr>
          <p:cNvSpPr txBox="1">
            <a:spLocks/>
          </p:cNvSpPr>
          <p:nvPr/>
        </p:nvSpPr>
        <p:spPr>
          <a:xfrm>
            <a:off x="10482146" y="6400801"/>
            <a:ext cx="1538869" cy="457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1600" dirty="0">
                <a:solidFill>
                  <a:schemeClr val="tx1"/>
                </a:solidFill>
              </a:rPr>
              <a:t>@HopefulEd</a:t>
            </a:r>
          </a:p>
        </p:txBody>
      </p:sp>
    </p:spTree>
    <p:extLst>
      <p:ext uri="{BB962C8B-B14F-4D97-AF65-F5344CB8AC3E}">
        <p14:creationId xmlns:p14="http://schemas.microsoft.com/office/powerpoint/2010/main" val="223421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8532" y="-12179"/>
            <a:ext cx="10133467" cy="847493"/>
          </a:xfrm>
        </p:spPr>
        <p:txBody>
          <a:bodyPr>
            <a:noAutofit/>
          </a:bodyPr>
          <a:lstStyle/>
          <a:p>
            <a:r>
              <a:rPr lang="en-GB" sz="4000" dirty="0"/>
              <a:t>Standing on the shoulders of giants</a:t>
            </a:r>
            <a:endParaRPr lang="en-GB" sz="4800" dirty="0"/>
          </a:p>
        </p:txBody>
      </p:sp>
      <p:sp>
        <p:nvSpPr>
          <p:cNvPr id="4" name="Title 1"/>
          <p:cNvSpPr txBox="1">
            <a:spLocks/>
          </p:cNvSpPr>
          <p:nvPr/>
        </p:nvSpPr>
        <p:spPr>
          <a:xfrm>
            <a:off x="2058533" y="3534440"/>
            <a:ext cx="9671272" cy="26119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dirty="0"/>
            </a:br>
            <a:br>
              <a:rPr lang="en-GB" dirty="0"/>
            </a:br>
            <a:endParaRPr lang="en-GB" sz="5400" dirty="0"/>
          </a:p>
        </p:txBody>
      </p:sp>
      <p:sp>
        <p:nvSpPr>
          <p:cNvPr id="3" name="Title 1">
            <a:extLst>
              <a:ext uri="{FF2B5EF4-FFF2-40B4-BE49-F238E27FC236}">
                <a16:creationId xmlns:a16="http://schemas.microsoft.com/office/drawing/2014/main" id="{7D1FB1C6-EA57-46F0-A5FB-EBE86C4C6091}"/>
              </a:ext>
            </a:extLst>
          </p:cNvPr>
          <p:cNvSpPr txBox="1">
            <a:spLocks/>
          </p:cNvSpPr>
          <p:nvPr/>
        </p:nvSpPr>
        <p:spPr>
          <a:xfrm>
            <a:off x="1760951" y="5742877"/>
            <a:ext cx="2877956" cy="8474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t>Source: inspired by Pinker (2018)</a:t>
            </a:r>
            <a:endParaRPr lang="en-GB" sz="4400" dirty="0"/>
          </a:p>
        </p:txBody>
      </p:sp>
      <p:pic>
        <p:nvPicPr>
          <p:cNvPr id="5" name="Picture 4">
            <a:extLst>
              <a:ext uri="{FF2B5EF4-FFF2-40B4-BE49-F238E27FC236}">
                <a16:creationId xmlns:a16="http://schemas.microsoft.com/office/drawing/2014/main" id="{D22ABFBF-3067-408B-BA43-667CF8EF038C}"/>
              </a:ext>
            </a:extLst>
          </p:cNvPr>
          <p:cNvPicPr>
            <a:picLocks noChangeAspect="1"/>
          </p:cNvPicPr>
          <p:nvPr/>
        </p:nvPicPr>
        <p:blipFill rotWithShape="1">
          <a:blip r:embed="rId3"/>
          <a:srcRect l="30274" t="28130" r="31586" b="17639"/>
          <a:stretch/>
        </p:blipFill>
        <p:spPr>
          <a:xfrm>
            <a:off x="5910144" y="870291"/>
            <a:ext cx="6134626" cy="4906537"/>
          </a:xfrm>
          <a:prstGeom prst="rect">
            <a:avLst/>
          </a:prstGeom>
        </p:spPr>
      </p:pic>
      <p:graphicFrame>
        <p:nvGraphicFramePr>
          <p:cNvPr id="6" name="Table 6">
            <a:extLst>
              <a:ext uri="{FF2B5EF4-FFF2-40B4-BE49-F238E27FC236}">
                <a16:creationId xmlns:a16="http://schemas.microsoft.com/office/drawing/2014/main" id="{D73514B1-606D-4B25-B65D-C5C09F9B8A2E}"/>
              </a:ext>
            </a:extLst>
          </p:cNvPr>
          <p:cNvGraphicFramePr>
            <a:graphicFrameLocks noGrp="1"/>
          </p:cNvGraphicFramePr>
          <p:nvPr>
            <p:extLst>
              <p:ext uri="{D42A27DB-BD31-4B8C-83A1-F6EECF244321}">
                <p14:modId xmlns:p14="http://schemas.microsoft.com/office/powerpoint/2010/main" val="3941314211"/>
              </p:ext>
            </p:extLst>
          </p:nvPr>
        </p:nvGraphicFramePr>
        <p:xfrm>
          <a:off x="317226" y="932903"/>
          <a:ext cx="5592918" cy="3545898"/>
        </p:xfrm>
        <a:graphic>
          <a:graphicData uri="http://schemas.openxmlformats.org/drawingml/2006/table">
            <a:tbl>
              <a:tblPr firstRow="1" bandRow="1">
                <a:tableStyleId>{5C22544A-7EE6-4342-B048-85BDC9FD1C3A}</a:tableStyleId>
              </a:tblPr>
              <a:tblGrid>
                <a:gridCol w="1864306">
                  <a:extLst>
                    <a:ext uri="{9D8B030D-6E8A-4147-A177-3AD203B41FA5}">
                      <a16:colId xmlns:a16="http://schemas.microsoft.com/office/drawing/2014/main" val="3332814053"/>
                    </a:ext>
                  </a:extLst>
                </a:gridCol>
                <a:gridCol w="1864306">
                  <a:extLst>
                    <a:ext uri="{9D8B030D-6E8A-4147-A177-3AD203B41FA5}">
                      <a16:colId xmlns:a16="http://schemas.microsoft.com/office/drawing/2014/main" val="949223329"/>
                    </a:ext>
                  </a:extLst>
                </a:gridCol>
                <a:gridCol w="1864306">
                  <a:extLst>
                    <a:ext uri="{9D8B030D-6E8A-4147-A177-3AD203B41FA5}">
                      <a16:colId xmlns:a16="http://schemas.microsoft.com/office/drawing/2014/main" val="564314089"/>
                    </a:ext>
                  </a:extLst>
                </a:gridCol>
              </a:tblGrid>
              <a:tr h="492789">
                <a:tc>
                  <a:txBody>
                    <a:bodyPr/>
                    <a:lstStyle/>
                    <a:p>
                      <a:r>
                        <a:rPr lang="en-GB" dirty="0"/>
                        <a:t>Giant</a:t>
                      </a:r>
                    </a:p>
                  </a:txBody>
                  <a:tcPr/>
                </a:tc>
                <a:tc>
                  <a:txBody>
                    <a:bodyPr/>
                    <a:lstStyle/>
                    <a:p>
                      <a:r>
                        <a:rPr lang="en-GB" dirty="0"/>
                        <a:t>Breakthrough</a:t>
                      </a:r>
                    </a:p>
                  </a:txBody>
                  <a:tcPr/>
                </a:tc>
                <a:tc>
                  <a:txBody>
                    <a:bodyPr/>
                    <a:lstStyle/>
                    <a:p>
                      <a:r>
                        <a:rPr lang="en-GB" dirty="0"/>
                        <a:t>Lives Saved</a:t>
                      </a:r>
                    </a:p>
                  </a:txBody>
                  <a:tcPr/>
                </a:tc>
                <a:extLst>
                  <a:ext uri="{0D108BD9-81ED-4DB2-BD59-A6C34878D82A}">
                    <a16:rowId xmlns:a16="http://schemas.microsoft.com/office/drawing/2014/main" val="1024834572"/>
                  </a:ext>
                </a:extLst>
              </a:tr>
              <a:tr h="492789">
                <a:tc>
                  <a:txBody>
                    <a:bodyPr/>
                    <a:lstStyle/>
                    <a:p>
                      <a:r>
                        <a:rPr lang="en-GB" dirty="0"/>
                        <a:t>Borlaug</a:t>
                      </a:r>
                    </a:p>
                  </a:txBody>
                  <a:tcPr/>
                </a:tc>
                <a:tc>
                  <a:txBody>
                    <a:bodyPr/>
                    <a:lstStyle/>
                    <a:p>
                      <a:r>
                        <a:rPr lang="en-GB" dirty="0"/>
                        <a:t>Green Revolution</a:t>
                      </a:r>
                    </a:p>
                  </a:txBody>
                  <a:tcPr/>
                </a:tc>
                <a:tc>
                  <a:txBody>
                    <a:bodyPr/>
                    <a:lstStyle/>
                    <a:p>
                      <a:r>
                        <a:rPr lang="en-GB" dirty="0"/>
                        <a:t>&gt;1 billion</a:t>
                      </a:r>
                    </a:p>
                  </a:txBody>
                  <a:tcPr/>
                </a:tc>
                <a:extLst>
                  <a:ext uri="{0D108BD9-81ED-4DB2-BD59-A6C34878D82A}">
                    <a16:rowId xmlns:a16="http://schemas.microsoft.com/office/drawing/2014/main" val="3837432223"/>
                  </a:ext>
                </a:extLst>
              </a:tr>
              <a:tr h="492789">
                <a:tc>
                  <a:txBody>
                    <a:bodyPr/>
                    <a:lstStyle/>
                    <a:p>
                      <a:r>
                        <a:rPr lang="en-GB" dirty="0"/>
                        <a:t>Landsteiner</a:t>
                      </a:r>
                    </a:p>
                  </a:txBody>
                  <a:tcPr/>
                </a:tc>
                <a:tc>
                  <a:txBody>
                    <a:bodyPr/>
                    <a:lstStyle/>
                    <a:p>
                      <a:r>
                        <a:rPr lang="en-GB" dirty="0"/>
                        <a:t>Blood Groups</a:t>
                      </a:r>
                    </a:p>
                  </a:txBody>
                  <a:tcPr/>
                </a:tc>
                <a:tc>
                  <a:txBody>
                    <a:bodyPr/>
                    <a:lstStyle/>
                    <a:p>
                      <a:r>
                        <a:rPr lang="en-GB" dirty="0"/>
                        <a:t>&gt;1 billion</a:t>
                      </a:r>
                    </a:p>
                  </a:txBody>
                  <a:tcPr/>
                </a:tc>
                <a:extLst>
                  <a:ext uri="{0D108BD9-81ED-4DB2-BD59-A6C34878D82A}">
                    <a16:rowId xmlns:a16="http://schemas.microsoft.com/office/drawing/2014/main" val="1312127544"/>
                  </a:ext>
                </a:extLst>
              </a:tr>
              <a:tr h="492789">
                <a:tc>
                  <a:txBody>
                    <a:bodyPr/>
                    <a:lstStyle/>
                    <a:p>
                      <a:r>
                        <a:rPr lang="en-GB" dirty="0"/>
                        <a:t>Wolman and </a:t>
                      </a:r>
                      <a:r>
                        <a:rPr lang="en-GB" dirty="0" err="1"/>
                        <a:t>Enslow</a:t>
                      </a:r>
                      <a:endParaRPr lang="en-GB" dirty="0"/>
                    </a:p>
                  </a:txBody>
                  <a:tcPr/>
                </a:tc>
                <a:tc>
                  <a:txBody>
                    <a:bodyPr/>
                    <a:lstStyle/>
                    <a:p>
                      <a:r>
                        <a:rPr lang="en-GB" dirty="0"/>
                        <a:t>Chlorination of Water</a:t>
                      </a:r>
                    </a:p>
                  </a:txBody>
                  <a:tcPr/>
                </a:tc>
                <a:tc>
                  <a:txBody>
                    <a:bodyPr/>
                    <a:lstStyle/>
                    <a:p>
                      <a:r>
                        <a:rPr lang="en-GB" dirty="0"/>
                        <a:t>&gt;177 million</a:t>
                      </a:r>
                    </a:p>
                  </a:txBody>
                  <a:tcPr/>
                </a:tc>
                <a:extLst>
                  <a:ext uri="{0D108BD9-81ED-4DB2-BD59-A6C34878D82A}">
                    <a16:rowId xmlns:a16="http://schemas.microsoft.com/office/drawing/2014/main" val="399216496"/>
                  </a:ext>
                </a:extLst>
              </a:tr>
              <a:tr h="492789">
                <a:tc>
                  <a:txBody>
                    <a:bodyPr/>
                    <a:lstStyle/>
                    <a:p>
                      <a:r>
                        <a:rPr lang="en-GB" dirty="0"/>
                        <a:t>Jenner / </a:t>
                      </a:r>
                      <a:r>
                        <a:rPr lang="en-GB" dirty="0" err="1"/>
                        <a:t>Foege</a:t>
                      </a:r>
                      <a:r>
                        <a:rPr lang="en-GB" dirty="0"/>
                        <a:t> / WHO</a:t>
                      </a:r>
                    </a:p>
                  </a:txBody>
                  <a:tcPr/>
                </a:tc>
                <a:tc>
                  <a:txBody>
                    <a:bodyPr/>
                    <a:lstStyle/>
                    <a:p>
                      <a:r>
                        <a:rPr lang="en-GB" dirty="0"/>
                        <a:t>Smallpox</a:t>
                      </a:r>
                    </a:p>
                  </a:txBody>
                  <a:tcPr/>
                </a:tc>
                <a:tc>
                  <a:txBody>
                    <a:bodyPr/>
                    <a:lstStyle/>
                    <a:p>
                      <a:r>
                        <a:rPr lang="en-GB" dirty="0"/>
                        <a:t>N/A (It killed 300m in 20thC)</a:t>
                      </a:r>
                    </a:p>
                  </a:txBody>
                  <a:tcPr/>
                </a:tc>
                <a:extLst>
                  <a:ext uri="{0D108BD9-81ED-4DB2-BD59-A6C34878D82A}">
                    <a16:rowId xmlns:a16="http://schemas.microsoft.com/office/drawing/2014/main" val="2580837475"/>
                  </a:ext>
                </a:extLst>
              </a:tr>
              <a:tr h="492789">
                <a:tc gridSpan="3">
                  <a:txBody>
                    <a:bodyPr/>
                    <a:lstStyle/>
                    <a:p>
                      <a:r>
                        <a:rPr lang="en-GB" dirty="0"/>
                        <a:t>NB All of us have a chance to play our part – to stand on the shoulders of giants</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246363022"/>
                  </a:ext>
                </a:extLst>
              </a:tr>
            </a:tbl>
          </a:graphicData>
        </a:graphic>
      </p:graphicFrame>
      <p:sp>
        <p:nvSpPr>
          <p:cNvPr id="8" name="Subtitle 2">
            <a:extLst>
              <a:ext uri="{FF2B5EF4-FFF2-40B4-BE49-F238E27FC236}">
                <a16:creationId xmlns:a16="http://schemas.microsoft.com/office/drawing/2014/main" id="{56C28374-82E2-437E-8B63-5E105C222AC2}"/>
              </a:ext>
            </a:extLst>
          </p:cNvPr>
          <p:cNvSpPr txBox="1">
            <a:spLocks/>
          </p:cNvSpPr>
          <p:nvPr/>
        </p:nvSpPr>
        <p:spPr>
          <a:xfrm>
            <a:off x="10482146" y="6400801"/>
            <a:ext cx="1538869" cy="457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1600" dirty="0">
                <a:solidFill>
                  <a:schemeClr val="tx1"/>
                </a:solidFill>
              </a:rPr>
              <a:t>@HopefulEd</a:t>
            </a:r>
          </a:p>
        </p:txBody>
      </p:sp>
    </p:spTree>
    <p:extLst>
      <p:ext uri="{BB962C8B-B14F-4D97-AF65-F5344CB8AC3E}">
        <p14:creationId xmlns:p14="http://schemas.microsoft.com/office/powerpoint/2010/main" val="43689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3220" y="-12179"/>
            <a:ext cx="7898780" cy="847493"/>
          </a:xfrm>
        </p:spPr>
        <p:txBody>
          <a:bodyPr>
            <a:noAutofit/>
          </a:bodyPr>
          <a:lstStyle/>
          <a:p>
            <a:r>
              <a:rPr lang="en-GB" sz="4000" dirty="0"/>
              <a:t>Future Histories</a:t>
            </a:r>
            <a:endParaRPr lang="en-GB" sz="4800" dirty="0"/>
          </a:p>
        </p:txBody>
      </p:sp>
      <p:sp>
        <p:nvSpPr>
          <p:cNvPr id="4" name="Title 1"/>
          <p:cNvSpPr txBox="1">
            <a:spLocks/>
          </p:cNvSpPr>
          <p:nvPr/>
        </p:nvSpPr>
        <p:spPr>
          <a:xfrm>
            <a:off x="2058533" y="3534440"/>
            <a:ext cx="9671272" cy="26119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dirty="0"/>
            </a:br>
            <a:br>
              <a:rPr lang="en-GB" dirty="0"/>
            </a:br>
            <a:endParaRPr lang="en-GB" sz="5400" dirty="0"/>
          </a:p>
        </p:txBody>
      </p:sp>
      <p:sp>
        <p:nvSpPr>
          <p:cNvPr id="3" name="Title 1">
            <a:extLst>
              <a:ext uri="{FF2B5EF4-FFF2-40B4-BE49-F238E27FC236}">
                <a16:creationId xmlns:a16="http://schemas.microsoft.com/office/drawing/2014/main" id="{7D1FB1C6-EA57-46F0-A5FB-EBE86C4C6091}"/>
              </a:ext>
            </a:extLst>
          </p:cNvPr>
          <p:cNvSpPr txBox="1">
            <a:spLocks/>
          </p:cNvSpPr>
          <p:nvPr/>
        </p:nvSpPr>
        <p:spPr>
          <a:xfrm>
            <a:off x="1865005" y="5870301"/>
            <a:ext cx="6212171" cy="8474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t>Source: adapted from Hutchinson (1996); informed by F Harvey (2020) </a:t>
            </a:r>
            <a:r>
              <a:rPr lang="en-GB" sz="2400" b="1" dirty="0">
                <a:sym typeface="Wingdings" panose="05000000000000000000" pitchFamily="2" charset="2"/>
              </a:rPr>
              <a:t></a:t>
            </a:r>
            <a:endParaRPr lang="en-GB" sz="4400" dirty="0"/>
          </a:p>
        </p:txBody>
      </p:sp>
      <p:sp>
        <p:nvSpPr>
          <p:cNvPr id="7" name="TextBox 6">
            <a:extLst>
              <a:ext uri="{FF2B5EF4-FFF2-40B4-BE49-F238E27FC236}">
                <a16:creationId xmlns:a16="http://schemas.microsoft.com/office/drawing/2014/main" id="{7408B837-757F-4E1D-9DF4-4500B1172750}"/>
              </a:ext>
            </a:extLst>
          </p:cNvPr>
          <p:cNvSpPr txBox="1"/>
          <p:nvPr/>
        </p:nvSpPr>
        <p:spPr>
          <a:xfrm>
            <a:off x="1760950" y="835314"/>
            <a:ext cx="10081645" cy="4613955"/>
          </a:xfrm>
          <a:prstGeom prst="rect">
            <a:avLst/>
          </a:prstGeom>
          <a:noFill/>
        </p:spPr>
        <p:txBody>
          <a:bodyPr wrap="square" rtlCol="0">
            <a:spAutoFit/>
          </a:bodyPr>
          <a:lstStyle/>
          <a:p>
            <a:pPr>
              <a:lnSpc>
                <a:spcPct val="107000"/>
              </a:lnSpc>
              <a:spcAft>
                <a:spcPts val="800"/>
              </a:spcAft>
            </a:pPr>
            <a:r>
              <a:rPr lang="en-GB" sz="2400" dirty="0">
                <a:effectLst/>
                <a:latin typeface="Century Gothic" panose="020B0502020202020204" pitchFamily="34" charset="0"/>
                <a:ea typeface="Calibri" panose="020F0502020204030204" pitchFamily="34" charset="0"/>
                <a:cs typeface="Calibri" panose="020F0502020204030204" pitchFamily="34" charset="0"/>
              </a:rPr>
              <a:t>The end of slavery.  Votes for women.  The end of apartheid.  A treaty to close the gap in the ozone layer.  The eradication of polio from Africa.  The internet.  </a:t>
            </a:r>
            <a:r>
              <a:rPr lang="en-GB" sz="2400" b="1" dirty="0">
                <a:effectLst/>
                <a:latin typeface="Century Gothic" panose="020B0502020202020204" pitchFamily="34" charset="0"/>
                <a:ea typeface="Calibri" panose="020F0502020204030204" pitchFamily="34" charset="0"/>
                <a:cs typeface="Calibri" panose="020F0502020204030204" pitchFamily="34" charset="0"/>
              </a:rPr>
              <a:t>How did these things happen?</a:t>
            </a:r>
          </a:p>
          <a:p>
            <a:pPr>
              <a:lnSpc>
                <a:spcPct val="107000"/>
              </a:lnSpc>
              <a:spcAft>
                <a:spcPts val="800"/>
              </a:spcAft>
            </a:pPr>
            <a:r>
              <a:rPr lang="en-GB" sz="2400" dirty="0">
                <a:latin typeface="Century Gothic" panose="020B0502020202020204" pitchFamily="34" charset="0"/>
                <a:ea typeface="Calibri" panose="020F0502020204030204" pitchFamily="34" charset="0"/>
                <a:cs typeface="Calibri" panose="020F0502020204030204" pitchFamily="34" charset="0"/>
              </a:rPr>
              <a:t>Now imagine it’s the year </a:t>
            </a:r>
            <a:r>
              <a:rPr lang="en-GB" sz="2400" dirty="0">
                <a:effectLst/>
                <a:latin typeface="Century Gothic" panose="020B0502020202020204" pitchFamily="34" charset="0"/>
                <a:ea typeface="Calibri" panose="020F0502020204030204" pitchFamily="34" charset="0"/>
                <a:cs typeface="Calibri" panose="020F0502020204030204" pitchFamily="34" charset="0"/>
              </a:rPr>
              <a:t>2100.  </a:t>
            </a:r>
            <a:r>
              <a:rPr lang="en-GB" sz="2400" b="1" dirty="0">
                <a:effectLst/>
                <a:latin typeface="Century Gothic" panose="020B0502020202020204" pitchFamily="34" charset="0"/>
                <a:ea typeface="Calibri" panose="020F0502020204030204" pitchFamily="34" charset="0"/>
                <a:cs typeface="Calibri" panose="020F0502020204030204" pitchFamily="34" charset="0"/>
              </a:rPr>
              <a:t>How did </a:t>
            </a:r>
            <a:r>
              <a:rPr lang="en-GB" sz="2400" b="1" i="1" dirty="0">
                <a:effectLst/>
                <a:latin typeface="Century Gothic" panose="020B0502020202020204" pitchFamily="34" charset="0"/>
                <a:ea typeface="Calibri" panose="020F0502020204030204" pitchFamily="34" charset="0"/>
                <a:cs typeface="Calibri" panose="020F0502020204030204" pitchFamily="34" charset="0"/>
              </a:rPr>
              <a:t>these</a:t>
            </a:r>
            <a:r>
              <a:rPr lang="en-GB" sz="2400" b="1" dirty="0">
                <a:effectLst/>
                <a:latin typeface="Century Gothic" panose="020B0502020202020204" pitchFamily="34" charset="0"/>
                <a:ea typeface="Calibri" panose="020F0502020204030204" pitchFamily="34" charset="0"/>
                <a:cs typeface="Calibri" panose="020F0502020204030204" pitchFamily="34" charset="0"/>
              </a:rPr>
              <a:t> things happen?:</a:t>
            </a:r>
            <a:endParaRPr lang="en-GB" sz="2400" b="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2400" dirty="0">
                <a:effectLst/>
                <a:latin typeface="Century Gothic" panose="020B0502020202020204" pitchFamily="34" charset="0"/>
                <a:ea typeface="Calibri" panose="020F0502020204030204" pitchFamily="34" charset="0"/>
                <a:cs typeface="Calibri" panose="020F0502020204030204" pitchFamily="34" charset="0"/>
              </a:rPr>
              <a:t>Control of climate change</a:t>
            </a:r>
          </a:p>
          <a:p>
            <a:pPr marL="342900" lvl="0" indent="-342900">
              <a:lnSpc>
                <a:spcPct val="107000"/>
              </a:lnSpc>
              <a:buFont typeface="Wingdings" panose="05000000000000000000" pitchFamily="2" charset="2"/>
              <a:buChar char=""/>
            </a:pPr>
            <a:r>
              <a:rPr lang="en-GB" sz="2400" dirty="0">
                <a:latin typeface="Century Gothic" panose="020B0502020202020204" pitchFamily="34" charset="0"/>
                <a:ea typeface="Calibri" panose="020F0502020204030204" pitchFamily="34" charset="0"/>
                <a:cs typeface="Calibri" panose="020F0502020204030204" pitchFamily="34" charset="0"/>
              </a:rPr>
              <a:t>The end of plastic pollution in the seas</a:t>
            </a:r>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2400" dirty="0">
                <a:effectLst/>
                <a:latin typeface="Century Gothic" panose="020B0502020202020204" pitchFamily="34" charset="0"/>
                <a:ea typeface="Calibri" panose="020F0502020204030204" pitchFamily="34" charset="0"/>
                <a:cs typeface="Calibri" panose="020F0502020204030204" pitchFamily="34" charset="0"/>
              </a:rPr>
              <a:t>The end of the tobacco industry</a:t>
            </a:r>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2400" dirty="0">
                <a:effectLst/>
                <a:latin typeface="Century Gothic" panose="020B0502020202020204" pitchFamily="34" charset="0"/>
                <a:ea typeface="Calibri" panose="020F0502020204030204" pitchFamily="34" charset="0"/>
                <a:cs typeface="Calibri" panose="020F0502020204030204" pitchFamily="34" charset="0"/>
              </a:rPr>
              <a:t>The end of gender inequality</a:t>
            </a:r>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2400" dirty="0">
                <a:effectLst/>
                <a:latin typeface="Century Gothic" panose="020B0502020202020204" pitchFamily="34" charset="0"/>
                <a:ea typeface="Calibri" panose="020F0502020204030204" pitchFamily="34" charset="0"/>
                <a:cs typeface="Calibri" panose="020F0502020204030204" pitchFamily="34" charset="0"/>
              </a:rPr>
              <a:t>The end of racial inequality</a:t>
            </a:r>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2400" dirty="0">
                <a:effectLst/>
                <a:latin typeface="Century Gothic" panose="020B0502020202020204" pitchFamily="34" charset="0"/>
                <a:ea typeface="Calibri" panose="020F0502020204030204" pitchFamily="34" charset="0"/>
                <a:cs typeface="Calibri" panose="020F0502020204030204" pitchFamily="34" charset="0"/>
              </a:rPr>
              <a:t>The end of extreme poverty</a:t>
            </a:r>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GB" sz="2400" dirty="0">
                <a:effectLst/>
                <a:latin typeface="Century Gothic" panose="020B0502020202020204" pitchFamily="34" charset="0"/>
                <a:ea typeface="Calibri" panose="020F0502020204030204" pitchFamily="34" charset="0"/>
                <a:cs typeface="Calibri" panose="020F0502020204030204" pitchFamily="34" charset="0"/>
              </a:rPr>
              <a:t>The end of pandemics</a:t>
            </a:r>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DA2A746-CB2D-415C-A95E-06FCBB3AF21B}"/>
              </a:ext>
            </a:extLst>
          </p:cNvPr>
          <p:cNvPicPr>
            <a:picLocks noChangeAspect="1"/>
          </p:cNvPicPr>
          <p:nvPr/>
        </p:nvPicPr>
        <p:blipFill rotWithShape="1">
          <a:blip r:embed="rId3"/>
          <a:srcRect l="28518" t="35391" r="38519" b="14165"/>
          <a:stretch/>
        </p:blipFill>
        <p:spPr>
          <a:xfrm>
            <a:off x="7927806" y="3258353"/>
            <a:ext cx="4018844" cy="3459442"/>
          </a:xfrm>
          <a:prstGeom prst="rect">
            <a:avLst/>
          </a:prstGeom>
        </p:spPr>
      </p:pic>
    </p:spTree>
    <p:extLst>
      <p:ext uri="{BB962C8B-B14F-4D97-AF65-F5344CB8AC3E}">
        <p14:creationId xmlns:p14="http://schemas.microsoft.com/office/powerpoint/2010/main" val="375620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5815" y="74119"/>
            <a:ext cx="7221210" cy="847493"/>
          </a:xfrm>
        </p:spPr>
        <p:txBody>
          <a:bodyPr>
            <a:noAutofit/>
          </a:bodyPr>
          <a:lstStyle/>
          <a:p>
            <a:r>
              <a:rPr lang="en-GB" sz="4400" dirty="0"/>
              <a:t>Challenges</a:t>
            </a:r>
            <a:endParaRPr lang="en-GB" sz="5400" dirty="0"/>
          </a:p>
        </p:txBody>
      </p:sp>
      <p:sp>
        <p:nvSpPr>
          <p:cNvPr id="4" name="Title 1"/>
          <p:cNvSpPr txBox="1">
            <a:spLocks/>
          </p:cNvSpPr>
          <p:nvPr/>
        </p:nvSpPr>
        <p:spPr>
          <a:xfrm>
            <a:off x="2058533" y="3534440"/>
            <a:ext cx="9671272" cy="26119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dirty="0"/>
            </a:br>
            <a:br>
              <a:rPr lang="en-GB" dirty="0"/>
            </a:br>
            <a:endParaRPr lang="en-GB" sz="5400" dirty="0"/>
          </a:p>
        </p:txBody>
      </p:sp>
      <p:sp>
        <p:nvSpPr>
          <p:cNvPr id="3" name="Title 1">
            <a:extLst>
              <a:ext uri="{FF2B5EF4-FFF2-40B4-BE49-F238E27FC236}">
                <a16:creationId xmlns:a16="http://schemas.microsoft.com/office/drawing/2014/main" id="{7D1FB1C6-EA57-46F0-A5FB-EBE86C4C6091}"/>
              </a:ext>
            </a:extLst>
          </p:cNvPr>
          <p:cNvSpPr txBox="1">
            <a:spLocks/>
          </p:cNvSpPr>
          <p:nvPr/>
        </p:nvSpPr>
        <p:spPr>
          <a:xfrm>
            <a:off x="1760951" y="1510057"/>
            <a:ext cx="10081644" cy="50803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t>Hasn’t it been done before?</a:t>
            </a:r>
          </a:p>
          <a:p>
            <a:pPr marL="342900" indent="-342900" algn="l">
              <a:buFont typeface="Arial" panose="020B0604020202020204" pitchFamily="34" charset="0"/>
              <a:buChar char="•"/>
            </a:pPr>
            <a:r>
              <a:rPr lang="en-GB" sz="2400" dirty="0"/>
              <a:t>‘Education of hope’ / Futures education</a:t>
            </a:r>
          </a:p>
          <a:p>
            <a:pPr marL="342900" indent="-342900" algn="l">
              <a:buFont typeface="Arial" panose="020B0604020202020204" pitchFamily="34" charset="0"/>
              <a:buChar char="•"/>
            </a:pPr>
            <a:r>
              <a:rPr lang="en-GB" sz="2400" dirty="0" err="1"/>
              <a:t>Factfulness</a:t>
            </a:r>
            <a:r>
              <a:rPr lang="en-GB" sz="2400" dirty="0"/>
              <a:t> / </a:t>
            </a:r>
            <a:r>
              <a:rPr lang="en-GB" sz="2400" dirty="0" err="1"/>
              <a:t>Gapminder</a:t>
            </a:r>
            <a:endParaRPr lang="en-GB" sz="2400" dirty="0"/>
          </a:p>
          <a:p>
            <a:pPr marL="342900" indent="-342900" algn="l">
              <a:buFont typeface="Arial" panose="020B0604020202020204" pitchFamily="34" charset="0"/>
              <a:buChar char="•"/>
            </a:pPr>
            <a:r>
              <a:rPr lang="en-GB" sz="2400" dirty="0"/>
              <a:t>Education for Sustainable Development</a:t>
            </a:r>
          </a:p>
          <a:p>
            <a:pPr algn="l"/>
            <a:endParaRPr lang="en-GB" sz="2400" b="1" dirty="0"/>
          </a:p>
          <a:p>
            <a:pPr algn="l"/>
            <a:r>
              <a:rPr lang="en-GB" sz="2400" b="1" dirty="0"/>
              <a:t>Should teachers promote Hopeful Education?</a:t>
            </a:r>
          </a:p>
          <a:p>
            <a:pPr marL="342900" indent="-342900" algn="l">
              <a:buFont typeface="Arial" panose="020B0604020202020204" pitchFamily="34" charset="0"/>
              <a:buChar char="•"/>
            </a:pPr>
            <a:r>
              <a:rPr lang="en-GB" sz="2400" dirty="0"/>
              <a:t>Greta Thunberg: “I don’t want your hope”</a:t>
            </a:r>
          </a:p>
          <a:p>
            <a:pPr marL="342900" indent="-342900" algn="l">
              <a:buFont typeface="Arial" panose="020B0604020202020204" pitchFamily="34" charset="0"/>
              <a:buChar char="•"/>
            </a:pPr>
            <a:r>
              <a:rPr lang="en-GB" sz="2400" dirty="0"/>
              <a:t>False hope?</a:t>
            </a:r>
          </a:p>
          <a:p>
            <a:pPr marL="342900" indent="-342900" algn="l">
              <a:buFont typeface="Arial" panose="020B0604020202020204" pitchFamily="34" charset="0"/>
              <a:buChar char="•"/>
            </a:pPr>
            <a:r>
              <a:rPr lang="en-GB" sz="2400" dirty="0"/>
              <a:t>Complacency?</a:t>
            </a:r>
          </a:p>
          <a:p>
            <a:pPr marL="342900" indent="-342900" algn="l">
              <a:buFont typeface="Arial" panose="020B0604020202020204" pitchFamily="34" charset="0"/>
              <a:buChar char="•"/>
            </a:pPr>
            <a:r>
              <a:rPr lang="en-GB" sz="2400" dirty="0"/>
              <a:t>Role of education</a:t>
            </a:r>
          </a:p>
          <a:p>
            <a:pPr algn="l"/>
            <a:endParaRPr lang="en-GB" sz="2400" b="1" dirty="0"/>
          </a:p>
          <a:p>
            <a:pPr algn="l"/>
            <a:r>
              <a:rPr lang="en-GB" sz="2400" b="1" dirty="0"/>
              <a:t>If we do take it on, how do we do it?</a:t>
            </a:r>
          </a:p>
          <a:p>
            <a:pPr marL="342900" indent="-342900" algn="l">
              <a:buFont typeface="Arial" panose="020B0604020202020204" pitchFamily="34" charset="0"/>
              <a:buChar char="•"/>
            </a:pPr>
            <a:r>
              <a:rPr lang="en-GB" sz="2400" dirty="0"/>
              <a:t>Pastoral / academic?</a:t>
            </a:r>
          </a:p>
          <a:p>
            <a:pPr marL="342900" indent="-342900" algn="l">
              <a:buFont typeface="Arial" panose="020B0604020202020204" pitchFamily="34" charset="0"/>
              <a:buChar char="•"/>
            </a:pPr>
            <a:r>
              <a:rPr lang="en-GB" sz="2400" dirty="0"/>
              <a:t>Geography / cross-curricular?</a:t>
            </a:r>
          </a:p>
          <a:p>
            <a:pPr marL="342900" indent="-342900" algn="l">
              <a:buFont typeface="Arial" panose="020B0604020202020204" pitchFamily="34" charset="0"/>
              <a:buChar char="•"/>
            </a:pPr>
            <a:r>
              <a:rPr lang="en-GB" sz="2400" dirty="0"/>
              <a:t>Guiding vision / separate unit?</a:t>
            </a:r>
          </a:p>
          <a:p>
            <a:pPr marL="342900" indent="-342900" algn="l">
              <a:buFont typeface="Arial" panose="020B0604020202020204" pitchFamily="34" charset="0"/>
              <a:buChar char="•"/>
            </a:pPr>
            <a:r>
              <a:rPr lang="en-GB" sz="2400" dirty="0"/>
              <a:t>Standalone session?</a:t>
            </a:r>
            <a:endParaRPr lang="en-GB" sz="4400" dirty="0"/>
          </a:p>
        </p:txBody>
      </p:sp>
      <p:sp>
        <p:nvSpPr>
          <p:cNvPr id="6" name="Subtitle 2">
            <a:extLst>
              <a:ext uri="{FF2B5EF4-FFF2-40B4-BE49-F238E27FC236}">
                <a16:creationId xmlns:a16="http://schemas.microsoft.com/office/drawing/2014/main" id="{141E8F3F-C5A4-4B97-B6AE-CBF44E80D78A}"/>
              </a:ext>
            </a:extLst>
          </p:cNvPr>
          <p:cNvSpPr txBox="1">
            <a:spLocks/>
          </p:cNvSpPr>
          <p:nvPr/>
        </p:nvSpPr>
        <p:spPr>
          <a:xfrm>
            <a:off x="10482146" y="6400801"/>
            <a:ext cx="1538869" cy="457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1600" dirty="0">
                <a:solidFill>
                  <a:schemeClr val="tx1"/>
                </a:solidFill>
              </a:rPr>
              <a:t>@HopefulEd</a:t>
            </a:r>
          </a:p>
        </p:txBody>
      </p:sp>
    </p:spTree>
    <p:extLst>
      <p:ext uri="{BB962C8B-B14F-4D97-AF65-F5344CB8AC3E}">
        <p14:creationId xmlns:p14="http://schemas.microsoft.com/office/powerpoint/2010/main" val="411320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3580" y="0"/>
            <a:ext cx="7633806" cy="847493"/>
          </a:xfrm>
        </p:spPr>
        <p:txBody>
          <a:bodyPr>
            <a:noAutofit/>
          </a:bodyPr>
          <a:lstStyle/>
          <a:p>
            <a:r>
              <a:rPr lang="en-GB" sz="4400" dirty="0"/>
              <a:t>Interested?</a:t>
            </a:r>
            <a:endParaRPr lang="en-GB" sz="5400" dirty="0"/>
          </a:p>
        </p:txBody>
      </p:sp>
      <p:sp>
        <p:nvSpPr>
          <p:cNvPr id="4" name="Title 1"/>
          <p:cNvSpPr txBox="1">
            <a:spLocks/>
          </p:cNvSpPr>
          <p:nvPr/>
        </p:nvSpPr>
        <p:spPr>
          <a:xfrm>
            <a:off x="2058533" y="3534440"/>
            <a:ext cx="9671272" cy="26119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dirty="0"/>
            </a:br>
            <a:br>
              <a:rPr lang="en-GB" dirty="0"/>
            </a:br>
            <a:endParaRPr lang="en-GB" sz="5400" dirty="0"/>
          </a:p>
        </p:txBody>
      </p:sp>
      <p:sp>
        <p:nvSpPr>
          <p:cNvPr id="3" name="Title 1">
            <a:extLst>
              <a:ext uri="{FF2B5EF4-FFF2-40B4-BE49-F238E27FC236}">
                <a16:creationId xmlns:a16="http://schemas.microsoft.com/office/drawing/2014/main" id="{7D1FB1C6-EA57-46F0-A5FB-EBE86C4C6091}"/>
              </a:ext>
            </a:extLst>
          </p:cNvPr>
          <p:cNvSpPr txBox="1">
            <a:spLocks/>
          </p:cNvSpPr>
          <p:nvPr/>
        </p:nvSpPr>
        <p:spPr>
          <a:xfrm>
            <a:off x="1976481" y="1070157"/>
            <a:ext cx="9835375" cy="56202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latin typeface="+mn-lt"/>
              </a:rPr>
              <a:t>Tonight:</a:t>
            </a:r>
          </a:p>
          <a:p>
            <a:pPr marL="342900" indent="-342900" algn="l">
              <a:buFont typeface="Arial" panose="020B0604020202020204" pitchFamily="34" charset="0"/>
              <a:buChar char="•"/>
            </a:pPr>
            <a:r>
              <a:rPr lang="en-GB" sz="2000" dirty="0">
                <a:latin typeface="+mn-lt"/>
              </a:rPr>
              <a:t>Follow </a:t>
            </a:r>
            <a:r>
              <a:rPr lang="en-GB" sz="2000" b="1" dirty="0">
                <a:latin typeface="+mn-lt"/>
              </a:rPr>
              <a:t>@HopefulEd </a:t>
            </a:r>
            <a:r>
              <a:rPr lang="en-GB" sz="2000" dirty="0">
                <a:latin typeface="+mn-lt"/>
              </a:rPr>
              <a:t>and</a:t>
            </a:r>
            <a:r>
              <a:rPr lang="en-GB" sz="2000" b="1" dirty="0">
                <a:latin typeface="+mn-lt"/>
              </a:rPr>
              <a:t> </a:t>
            </a:r>
            <a:r>
              <a:rPr lang="en-GB" sz="2000" dirty="0">
                <a:latin typeface="+mn-lt"/>
              </a:rPr>
              <a:t>DM your email address</a:t>
            </a:r>
          </a:p>
          <a:p>
            <a:pPr marL="342900" indent="-342900" algn="l">
              <a:buFont typeface="Arial" panose="020B0604020202020204" pitchFamily="34" charset="0"/>
              <a:buChar char="•"/>
            </a:pPr>
            <a:r>
              <a:rPr lang="en-GB" sz="2000" dirty="0">
                <a:latin typeface="+mn-lt"/>
              </a:rPr>
              <a:t>Read the top post on </a:t>
            </a:r>
            <a:r>
              <a:rPr lang="en-GB" sz="2000" dirty="0">
                <a:latin typeface="+mn-lt"/>
                <a:hlinkClick r:id="rId2"/>
              </a:rPr>
              <a:t>www.alcock.blog</a:t>
            </a:r>
            <a:r>
              <a:rPr lang="en-GB" sz="2000" dirty="0">
                <a:latin typeface="+mn-lt"/>
              </a:rPr>
              <a:t> </a:t>
            </a:r>
          </a:p>
          <a:p>
            <a:pPr algn="l"/>
            <a:endParaRPr lang="en-GB" sz="2000" dirty="0">
              <a:latin typeface="+mn-lt"/>
            </a:endParaRPr>
          </a:p>
          <a:p>
            <a:pPr algn="l"/>
            <a:r>
              <a:rPr lang="en-GB" sz="2000" b="1" dirty="0">
                <a:latin typeface="+mn-lt"/>
              </a:rPr>
              <a:t>Tomorrow:</a:t>
            </a:r>
          </a:p>
          <a:p>
            <a:pPr algn="l"/>
            <a:r>
              <a:rPr lang="en-GB" sz="2000" b="1" dirty="0">
                <a:latin typeface="+mn-lt"/>
              </a:rPr>
              <a:t>@GeogChat</a:t>
            </a:r>
            <a:r>
              <a:rPr lang="en-GB" sz="2000" dirty="0">
                <a:latin typeface="+mn-lt"/>
              </a:rPr>
              <a:t>, 1930-2000 – Three questions:</a:t>
            </a:r>
          </a:p>
          <a:p>
            <a:pPr marL="342900" indent="-342900" algn="l">
              <a:buFont typeface="Arial" panose="020B0604020202020204" pitchFamily="34" charset="0"/>
              <a:buChar char="•"/>
            </a:pPr>
            <a:r>
              <a:rPr kumimoji="0" lang="en-US" altLang="en-US" sz="2000" b="0" i="0" u="none" strike="noStrike" cap="none" normalizeH="0" baseline="0" dirty="0">
                <a:ln>
                  <a:noFill/>
                </a:ln>
                <a:solidFill>
                  <a:srgbClr val="000000"/>
                </a:solidFill>
                <a:effectLst/>
                <a:latin typeface="+mn-lt"/>
                <a:cs typeface="Calibri" panose="020F0502020204030204" pitchFamily="34" charset="0"/>
              </a:rPr>
              <a:t>What activities do you do which give your students hope for the future?</a:t>
            </a:r>
            <a:endParaRPr kumimoji="0" lang="en-US" altLang="en-US" sz="2000" b="0" i="0" u="none" strike="noStrike" cap="none" normalizeH="0" baseline="0" dirty="0">
              <a:ln>
                <a:noFill/>
              </a:ln>
              <a:solidFill>
                <a:srgbClr val="000000"/>
              </a:solidFill>
              <a:effectLst/>
              <a:latin typeface="+mn-lt"/>
              <a:cs typeface="Segoe UI"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n-lt"/>
                <a:cs typeface="Calibri" panose="020F0502020204030204" pitchFamily="34" charset="0"/>
              </a:rPr>
              <a:t>How and when do you refer to humans working collectively for the common good?</a:t>
            </a:r>
            <a:endParaRPr kumimoji="0" lang="en-US" altLang="en-US" sz="2000" b="0" i="0" u="none" strike="noStrike" cap="none" normalizeH="0" baseline="0" dirty="0">
              <a:ln>
                <a:noFill/>
              </a:ln>
              <a:solidFill>
                <a:srgbClr val="000000"/>
              </a:solidFill>
              <a:effectLst/>
              <a:latin typeface="+mn-lt"/>
              <a:cs typeface="Segoe UI"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n-lt"/>
                <a:cs typeface="Calibri" panose="020F0502020204030204" pitchFamily="34" charset="0"/>
              </a:rPr>
              <a:t>What role could/should Geography take in promoting a more hopeful education?</a:t>
            </a:r>
            <a:endParaRPr kumimoji="0" lang="en-US" altLang="en-US" sz="2000" b="0" i="0" u="none" strike="noStrike" cap="none" normalizeH="0" baseline="0" dirty="0">
              <a:ln>
                <a:noFill/>
              </a:ln>
              <a:solidFill>
                <a:srgbClr val="000000"/>
              </a:solidFill>
              <a:effectLst/>
              <a:latin typeface="+mn-lt"/>
              <a:cs typeface="Segoe UI" panose="020B0502040204020203" pitchFamily="34" charset="0"/>
            </a:endParaRPr>
          </a:p>
          <a:p>
            <a:pPr algn="l"/>
            <a:endParaRPr lang="en-GB" sz="2000" dirty="0">
              <a:latin typeface="+mn-lt"/>
            </a:endParaRPr>
          </a:p>
          <a:p>
            <a:pPr algn="l"/>
            <a:r>
              <a:rPr lang="en-GB" sz="1600" b="1" dirty="0">
                <a:latin typeface="+mn-lt"/>
              </a:rPr>
              <a:t>Find out more:</a:t>
            </a:r>
          </a:p>
          <a:p>
            <a:pPr marL="342900" indent="-342900" algn="l">
              <a:buFont typeface="Arial" panose="020B0604020202020204" pitchFamily="34" charset="0"/>
              <a:buChar char="•"/>
            </a:pPr>
            <a:r>
              <a:rPr lang="en-GB" sz="1600" dirty="0">
                <a:latin typeface="+mn-lt"/>
              </a:rPr>
              <a:t>May 2019 Impact Journal: ‘An Optimistic Education’</a:t>
            </a:r>
          </a:p>
          <a:p>
            <a:pPr marL="342900" indent="-342900" algn="l">
              <a:buFont typeface="Arial" panose="020B0604020202020204" pitchFamily="34" charset="0"/>
              <a:buChar char="•"/>
            </a:pPr>
            <a:r>
              <a:rPr lang="en-GB" sz="1600" dirty="0">
                <a:latin typeface="+mn-lt"/>
              </a:rPr>
              <a:t>Autumn 2019 GA Teaching Geography: ‘</a:t>
            </a:r>
            <a:r>
              <a:rPr lang="en-US" sz="1600" dirty="0">
                <a:latin typeface="+mn-lt"/>
              </a:rPr>
              <a:t>Optimism, progress and geography – celebration and calibration’</a:t>
            </a:r>
            <a:endParaRPr lang="en-GB" sz="1600" dirty="0">
              <a:latin typeface="+mn-lt"/>
            </a:endParaRPr>
          </a:p>
          <a:p>
            <a:pPr marL="342900" indent="-342900" algn="l">
              <a:buFont typeface="Arial" panose="020B0604020202020204" pitchFamily="34" charset="0"/>
              <a:buChar char="•"/>
            </a:pPr>
            <a:r>
              <a:rPr lang="en-GB" sz="1600" dirty="0">
                <a:latin typeface="+mn-lt"/>
              </a:rPr>
              <a:t>November 2020 Geography Review: ‘Challenging your world view’</a:t>
            </a:r>
          </a:p>
          <a:p>
            <a:pPr marL="342900" indent="-342900" algn="l">
              <a:buFont typeface="Arial" panose="020B0604020202020204" pitchFamily="34" charset="0"/>
              <a:buChar char="•"/>
            </a:pPr>
            <a:r>
              <a:rPr lang="en-GB" sz="1600" dirty="0">
                <a:latin typeface="+mn-lt"/>
              </a:rPr>
              <a:t>Upcoming: GA CPD pack and online lesson resource</a:t>
            </a:r>
          </a:p>
          <a:p>
            <a:pPr marL="342900" indent="-342900" algn="l">
              <a:buFont typeface="Arial" panose="020B0604020202020204" pitchFamily="34" charset="0"/>
              <a:buChar char="•"/>
            </a:pPr>
            <a:r>
              <a:rPr lang="en-GB" sz="1600" dirty="0">
                <a:latin typeface="+mn-lt"/>
              </a:rPr>
              <a:t>2021 GA Conference: Lecture Plus and Panel Discussion</a:t>
            </a:r>
          </a:p>
          <a:p>
            <a:pPr marL="342900" indent="-342900" algn="l">
              <a:buFont typeface="Arial" panose="020B0604020202020204" pitchFamily="34" charset="0"/>
              <a:buChar char="•"/>
            </a:pPr>
            <a:r>
              <a:rPr lang="en-GB" sz="1600" dirty="0">
                <a:latin typeface="+mn-lt"/>
              </a:rPr>
              <a:t>2021/2: Resource pack / whole year group session plans / conference?</a:t>
            </a:r>
          </a:p>
          <a:p>
            <a:pPr marL="342900" indent="-342900" algn="l">
              <a:buFont typeface="Arial" panose="020B0604020202020204" pitchFamily="34" charset="0"/>
              <a:buChar char="•"/>
            </a:pPr>
            <a:r>
              <a:rPr lang="en-GB" sz="1600" dirty="0">
                <a:latin typeface="+mn-lt"/>
              </a:rPr>
              <a:t>Plenty of material by David Hicks, </a:t>
            </a:r>
            <a:r>
              <a:rPr lang="en-GB" sz="1600" dirty="0" err="1">
                <a:latin typeface="+mn-lt"/>
              </a:rPr>
              <a:t>Gapminder</a:t>
            </a:r>
            <a:r>
              <a:rPr lang="en-GB" sz="1600" dirty="0">
                <a:latin typeface="+mn-lt"/>
              </a:rPr>
              <a:t>, Steven Pinker and so on!</a:t>
            </a:r>
          </a:p>
          <a:p>
            <a:pPr marL="342900" indent="-342900" algn="l">
              <a:buFont typeface="Arial" panose="020B0604020202020204" pitchFamily="34" charset="0"/>
              <a:buChar char="•"/>
            </a:pPr>
            <a:endParaRPr lang="en-GB" sz="1600" dirty="0">
              <a:latin typeface="+mn-lt"/>
            </a:endParaRPr>
          </a:p>
          <a:p>
            <a:pPr algn="r"/>
            <a:r>
              <a:rPr lang="en-GB" sz="2000" b="1" dirty="0">
                <a:latin typeface="+mn-lt"/>
              </a:rPr>
              <a:t>Thank you for listening!  David</a:t>
            </a:r>
          </a:p>
        </p:txBody>
      </p:sp>
      <p:pic>
        <p:nvPicPr>
          <p:cNvPr id="6" name="Picture 2" descr="Image">
            <a:extLst>
              <a:ext uri="{FF2B5EF4-FFF2-40B4-BE49-F238E27FC236}">
                <a16:creationId xmlns:a16="http://schemas.microsoft.com/office/drawing/2014/main" id="{CA4A59C2-FFCB-43B0-871E-17E382B118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2" b="15510"/>
          <a:stretch/>
        </p:blipFill>
        <p:spPr bwMode="auto">
          <a:xfrm>
            <a:off x="8520533" y="222664"/>
            <a:ext cx="3389971" cy="196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6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a:extLst>
              <a:ext uri="{FF2B5EF4-FFF2-40B4-BE49-F238E27FC236}">
                <a16:creationId xmlns:a16="http://schemas.microsoft.com/office/drawing/2014/main" id="{2CB1161A-8AD5-4DC8-AE94-A55102127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72" b="15510"/>
          <a:stretch/>
        </p:blipFill>
        <p:spPr bwMode="auto">
          <a:xfrm>
            <a:off x="167268" y="0"/>
            <a:ext cx="118537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5BEA46-120F-451E-896A-5BA03BE13255}"/>
              </a:ext>
            </a:extLst>
          </p:cNvPr>
          <p:cNvSpPr>
            <a:spLocks noGrp="1"/>
          </p:cNvSpPr>
          <p:nvPr>
            <p:ph type="ctrTitle"/>
          </p:nvPr>
        </p:nvSpPr>
        <p:spPr>
          <a:xfrm>
            <a:off x="1525860" y="1177508"/>
            <a:ext cx="8915399" cy="743456"/>
          </a:xfrm>
        </p:spPr>
        <p:txBody>
          <a:bodyPr>
            <a:normAutofit fontScale="90000"/>
          </a:bodyPr>
          <a:lstStyle/>
          <a:p>
            <a:pPr algn="ctr"/>
            <a:r>
              <a:rPr lang="en-US" sz="6000" dirty="0"/>
              <a:t>Hopeful Education</a:t>
            </a:r>
            <a:br>
              <a:rPr lang="en-US" dirty="0"/>
            </a:br>
            <a:r>
              <a:rPr lang="en-US" sz="4400" dirty="0"/>
              <a:t>@HopefulEd</a:t>
            </a:r>
            <a:endParaRPr lang="en-GB" dirty="0"/>
          </a:p>
        </p:txBody>
      </p:sp>
      <p:sp>
        <p:nvSpPr>
          <p:cNvPr id="3" name="Subtitle 2">
            <a:extLst>
              <a:ext uri="{FF2B5EF4-FFF2-40B4-BE49-F238E27FC236}">
                <a16:creationId xmlns:a16="http://schemas.microsoft.com/office/drawing/2014/main" id="{D68633BC-F94B-417A-8D4B-F547C55B0DF1}"/>
              </a:ext>
            </a:extLst>
          </p:cNvPr>
          <p:cNvSpPr>
            <a:spLocks noGrp="1"/>
          </p:cNvSpPr>
          <p:nvPr>
            <p:ph type="subTitle" idx="1"/>
          </p:nvPr>
        </p:nvSpPr>
        <p:spPr>
          <a:xfrm>
            <a:off x="357960" y="5500526"/>
            <a:ext cx="11663055" cy="1572322"/>
          </a:xfrm>
        </p:spPr>
        <p:txBody>
          <a:bodyPr>
            <a:normAutofit/>
          </a:bodyPr>
          <a:lstStyle/>
          <a:p>
            <a:pPr algn="ctr"/>
            <a:r>
              <a:rPr lang="en-GB" sz="2000" dirty="0">
                <a:solidFill>
                  <a:schemeClr val="bg1"/>
                </a:solidFill>
              </a:rPr>
              <a:t>David Alcock – Geography Teacher, Bradford Grammar School</a:t>
            </a:r>
          </a:p>
          <a:p>
            <a:r>
              <a:rPr lang="en-GB" sz="2400" dirty="0">
                <a:solidFill>
                  <a:schemeClr val="bg1"/>
                </a:solidFill>
              </a:rPr>
              <a:t>@DavidAlcock1		</a:t>
            </a:r>
            <a:r>
              <a:rPr lang="en-GB" sz="2400" dirty="0">
                <a:solidFill>
                  <a:schemeClr val="bg1"/>
                </a:solidFill>
                <a:hlinkClick r:id="rId3">
                  <a:extLst>
                    <a:ext uri="{A12FA001-AC4F-418D-AE19-62706E023703}">
                      <ahyp:hlinkClr xmlns:ahyp="http://schemas.microsoft.com/office/drawing/2018/hyperlinkcolor" val="tx"/>
                    </a:ext>
                  </a:extLst>
                </a:hlinkClick>
              </a:rPr>
              <a:t>dga@bradfordgrammar.com</a:t>
            </a:r>
            <a:r>
              <a:rPr lang="en-GB" sz="2400" dirty="0">
                <a:solidFill>
                  <a:schemeClr val="bg1"/>
                </a:solidFill>
              </a:rPr>
              <a:t>			</a:t>
            </a:r>
            <a:r>
              <a:rPr lang="en-GB" sz="2400" dirty="0">
                <a:solidFill>
                  <a:schemeClr val="bg1"/>
                </a:solidFill>
                <a:hlinkClick r:id="rId4">
                  <a:extLst>
                    <a:ext uri="{A12FA001-AC4F-418D-AE19-62706E023703}">
                      <ahyp:hlinkClr xmlns:ahyp="http://schemas.microsoft.com/office/drawing/2018/hyperlinkcolor" val="tx"/>
                    </a:ext>
                  </a:extLst>
                </a:hlinkClick>
              </a:rPr>
              <a:t>www.alcock.blog</a:t>
            </a:r>
            <a:r>
              <a:rPr lang="en-GB" sz="2400" dirty="0">
                <a:solidFill>
                  <a:schemeClr val="bg1"/>
                </a:solidFill>
              </a:rPr>
              <a:t> </a:t>
            </a:r>
          </a:p>
        </p:txBody>
      </p:sp>
      <p:sp>
        <p:nvSpPr>
          <p:cNvPr id="6" name="Subtitle 2">
            <a:extLst>
              <a:ext uri="{FF2B5EF4-FFF2-40B4-BE49-F238E27FC236}">
                <a16:creationId xmlns:a16="http://schemas.microsoft.com/office/drawing/2014/main" id="{16876690-E8CB-489A-9799-A9EC12DD3431}"/>
              </a:ext>
            </a:extLst>
          </p:cNvPr>
          <p:cNvSpPr txBox="1">
            <a:spLocks/>
          </p:cNvSpPr>
          <p:nvPr/>
        </p:nvSpPr>
        <p:spPr>
          <a:xfrm>
            <a:off x="9395640" y="6415669"/>
            <a:ext cx="2625375" cy="44233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1600" dirty="0">
                <a:solidFill>
                  <a:schemeClr val="bg1"/>
                </a:solidFill>
              </a:rPr>
              <a:t>Photo: @LukeEllisCraven</a:t>
            </a:r>
          </a:p>
        </p:txBody>
      </p:sp>
    </p:spTree>
    <p:extLst>
      <p:ext uri="{BB962C8B-B14F-4D97-AF65-F5344CB8AC3E}">
        <p14:creationId xmlns:p14="http://schemas.microsoft.com/office/powerpoint/2010/main" val="108830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a:extLst>
              <a:ext uri="{FF2B5EF4-FFF2-40B4-BE49-F238E27FC236}">
                <a16:creationId xmlns:a16="http://schemas.microsoft.com/office/drawing/2014/main" id="{99145E1C-4D7D-4777-BCE2-BCE9336532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2" b="15510"/>
          <a:stretch/>
        </p:blipFill>
        <p:spPr bwMode="auto">
          <a:xfrm>
            <a:off x="167268" y="0"/>
            <a:ext cx="1185374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3602214-E2D0-443D-BFB4-CE1DF66523AA}"/>
              </a:ext>
            </a:extLst>
          </p:cNvPr>
          <p:cNvSpPr>
            <a:spLocks noGrp="1"/>
          </p:cNvSpPr>
          <p:nvPr>
            <p:ph idx="1"/>
          </p:nvPr>
        </p:nvSpPr>
        <p:spPr>
          <a:xfrm>
            <a:off x="1616926" y="234176"/>
            <a:ext cx="9422781" cy="2085277"/>
          </a:xfrm>
        </p:spPr>
        <p:txBody>
          <a:bodyPr>
            <a:normAutofit fontScale="92500"/>
          </a:bodyPr>
          <a:lstStyle/>
          <a:p>
            <a:endParaRPr lang="en-GB" sz="2000" dirty="0"/>
          </a:p>
          <a:p>
            <a:pPr marL="0" marR="0" lvl="0" indent="0" algn="l" defTabSz="914400" rtl="0" eaLnBrk="0" fontAlgn="base" latinLnBrk="0" hangingPunct="0">
              <a:lnSpc>
                <a:spcPct val="100000"/>
              </a:lnSpc>
              <a:spcBef>
                <a:spcPct val="0"/>
              </a:spcBef>
              <a:spcAft>
                <a:spcPct val="0"/>
              </a:spcAft>
              <a:buClrTx/>
              <a:buSzTx/>
              <a:buNone/>
              <a:tabLst/>
            </a:pPr>
            <a:r>
              <a:rPr lang="en-US" altLang="en-US" sz="3600" dirty="0">
                <a:solidFill>
                  <a:srgbClr val="000000"/>
                </a:solidFill>
                <a:cs typeface="Calibri" panose="020F0502020204030204" pitchFamily="34" charset="0"/>
              </a:rPr>
              <a:t>Despair			Fear			Dread  		</a:t>
            </a:r>
          </a:p>
          <a:p>
            <a:pPr marL="0" marR="0" lvl="0" indent="0" algn="l" defTabSz="914400" rtl="0" eaLnBrk="0" fontAlgn="base" latinLnBrk="0" hangingPunct="0">
              <a:lnSpc>
                <a:spcPct val="100000"/>
              </a:lnSpc>
              <a:spcBef>
                <a:spcPct val="0"/>
              </a:spcBef>
              <a:spcAft>
                <a:spcPct val="0"/>
              </a:spcAft>
              <a:buClrTx/>
              <a:buSzTx/>
              <a:buNone/>
              <a:tabLst/>
            </a:pPr>
            <a:endParaRPr lang="en-US" altLang="en-US" sz="3600" dirty="0">
              <a:solidFill>
                <a:srgbClr val="000000"/>
              </a:solidFill>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3600" dirty="0">
                <a:solidFill>
                  <a:srgbClr val="000000"/>
                </a:solidFill>
                <a:cs typeface="Calibri" panose="020F0502020204030204" pitchFamily="34" charset="0"/>
              </a:rPr>
              <a:t>	</a:t>
            </a:r>
            <a:r>
              <a:rPr lang="en-US" altLang="en-US" sz="3600" dirty="0" err="1">
                <a:solidFill>
                  <a:srgbClr val="000000"/>
                </a:solidFill>
                <a:cs typeface="Calibri" panose="020F0502020204030204" pitchFamily="34" charset="0"/>
              </a:rPr>
              <a:t>Doomscrolling</a:t>
            </a:r>
            <a:r>
              <a:rPr lang="en-US" altLang="en-US" sz="3600" dirty="0">
                <a:solidFill>
                  <a:srgbClr val="000000"/>
                </a:solidFill>
                <a:cs typeface="Calibri" panose="020F0502020204030204" pitchFamily="34" charset="0"/>
              </a:rPr>
              <a:t>		Weltschmerz</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rgbClr val="000000"/>
              </a:solidFill>
              <a:effectLst/>
              <a:cs typeface="Calibri" panose="020F0502020204030204" pitchFamily="34" charset="0"/>
            </a:endParaRPr>
          </a:p>
        </p:txBody>
      </p:sp>
      <p:sp>
        <p:nvSpPr>
          <p:cNvPr id="2" name="Subtitle 2">
            <a:extLst>
              <a:ext uri="{FF2B5EF4-FFF2-40B4-BE49-F238E27FC236}">
                <a16:creationId xmlns:a16="http://schemas.microsoft.com/office/drawing/2014/main" id="{A8FF288A-23CE-48A2-9BDE-9446CE86D9D5}"/>
              </a:ext>
            </a:extLst>
          </p:cNvPr>
          <p:cNvSpPr txBox="1">
            <a:spLocks/>
          </p:cNvSpPr>
          <p:nvPr/>
        </p:nvSpPr>
        <p:spPr>
          <a:xfrm>
            <a:off x="10482146" y="6400801"/>
            <a:ext cx="1538869" cy="457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1600" dirty="0">
                <a:solidFill>
                  <a:schemeClr val="bg1"/>
                </a:solidFill>
              </a:rPr>
              <a:t>@HopefulEd</a:t>
            </a:r>
          </a:p>
        </p:txBody>
      </p:sp>
    </p:spTree>
    <p:extLst>
      <p:ext uri="{BB962C8B-B14F-4D97-AF65-F5344CB8AC3E}">
        <p14:creationId xmlns:p14="http://schemas.microsoft.com/office/powerpoint/2010/main" val="5630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a:extLst>
              <a:ext uri="{FF2B5EF4-FFF2-40B4-BE49-F238E27FC236}">
                <a16:creationId xmlns:a16="http://schemas.microsoft.com/office/drawing/2014/main" id="{99145E1C-4D7D-4777-BCE2-BCE9336532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2" b="15510"/>
          <a:stretch/>
        </p:blipFill>
        <p:spPr bwMode="auto">
          <a:xfrm>
            <a:off x="167268" y="0"/>
            <a:ext cx="1185374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3602214-E2D0-443D-BFB4-CE1DF66523AA}"/>
              </a:ext>
            </a:extLst>
          </p:cNvPr>
          <p:cNvSpPr>
            <a:spLocks noGrp="1"/>
          </p:cNvSpPr>
          <p:nvPr>
            <p:ph idx="1"/>
          </p:nvPr>
        </p:nvSpPr>
        <p:spPr>
          <a:xfrm>
            <a:off x="1806498" y="78059"/>
            <a:ext cx="8374566" cy="2720896"/>
          </a:xfrm>
        </p:spPr>
        <p:txBody>
          <a:bodyPr>
            <a:normAutofit/>
          </a:bodyPr>
          <a:lstStyle/>
          <a:p>
            <a:pPr marL="0" marR="0" lvl="0" indent="0" algn="ctr" defTabSz="914400" rtl="0" eaLnBrk="0" fontAlgn="base" latinLnBrk="0" hangingPunct="0">
              <a:lnSpc>
                <a:spcPct val="150000"/>
              </a:lnSpc>
              <a:spcBef>
                <a:spcPct val="0"/>
              </a:spcBef>
              <a:spcAft>
                <a:spcPct val="0"/>
              </a:spcAft>
              <a:buClrTx/>
              <a:buSzTx/>
              <a:buNone/>
              <a:tabLst/>
            </a:pPr>
            <a:r>
              <a:rPr lang="en-US" altLang="en-US" sz="3600" dirty="0">
                <a:solidFill>
                  <a:srgbClr val="000000"/>
                </a:solidFill>
                <a:cs typeface="Calibri" panose="020F0502020204030204" pitchFamily="34" charset="0"/>
              </a:rPr>
              <a:t>E</a:t>
            </a:r>
            <a:r>
              <a:rPr kumimoji="0" lang="en-US" altLang="en-US" sz="3600" i="0" u="none" strike="noStrike" cap="none" normalizeH="0" baseline="0" dirty="0">
                <a:ln>
                  <a:noFill/>
                </a:ln>
                <a:solidFill>
                  <a:srgbClr val="000000"/>
                </a:solidFill>
                <a:effectLst/>
                <a:cs typeface="Calibri" panose="020F0502020204030204" pitchFamily="34" charset="0"/>
              </a:rPr>
              <a:t>valuate progress</a:t>
            </a:r>
          </a:p>
          <a:p>
            <a:pPr marL="0" marR="0" lvl="0" indent="0" algn="ctr" defTabSz="914400" rtl="0" eaLnBrk="0" fontAlgn="base" latinLnBrk="0" hangingPunct="0">
              <a:lnSpc>
                <a:spcPct val="150000"/>
              </a:lnSpc>
              <a:spcBef>
                <a:spcPct val="0"/>
              </a:spcBef>
              <a:spcAft>
                <a:spcPct val="0"/>
              </a:spcAft>
              <a:buClrTx/>
              <a:buSzTx/>
              <a:buNone/>
              <a:tabLst/>
            </a:pPr>
            <a:r>
              <a:rPr lang="en-US" altLang="en-US" sz="3600" dirty="0">
                <a:solidFill>
                  <a:srgbClr val="000000"/>
                </a:solidFill>
                <a:cs typeface="Calibri" panose="020F0502020204030204" pitchFamily="34" charset="0"/>
              </a:rPr>
              <a:t>Believe in humanity</a:t>
            </a:r>
          </a:p>
          <a:p>
            <a:pPr marL="0" marR="0" lvl="0" indent="0" algn="ctr" defTabSz="914400" rtl="0" eaLnBrk="0" fontAlgn="base" latinLnBrk="0" hangingPunct="0">
              <a:lnSpc>
                <a:spcPct val="150000"/>
              </a:lnSpc>
              <a:spcBef>
                <a:spcPct val="0"/>
              </a:spcBef>
              <a:spcAft>
                <a:spcPct val="0"/>
              </a:spcAft>
              <a:buClrTx/>
              <a:buSzTx/>
              <a:buNone/>
              <a:tabLst/>
            </a:pPr>
            <a:r>
              <a:rPr lang="en-US" altLang="en-US" sz="3600" dirty="0">
                <a:solidFill>
                  <a:srgbClr val="000000"/>
                </a:solidFill>
                <a:cs typeface="Calibri" panose="020F0502020204030204" pitchFamily="34" charset="0"/>
              </a:rPr>
              <a:t>Create a better world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rgbClr val="000000"/>
              </a:solidFill>
              <a:effectLst/>
              <a:cs typeface="Calibri" panose="020F0502020204030204" pitchFamily="34" charset="0"/>
            </a:endParaRPr>
          </a:p>
        </p:txBody>
      </p:sp>
      <p:sp>
        <p:nvSpPr>
          <p:cNvPr id="2" name="Subtitle 2">
            <a:extLst>
              <a:ext uri="{FF2B5EF4-FFF2-40B4-BE49-F238E27FC236}">
                <a16:creationId xmlns:a16="http://schemas.microsoft.com/office/drawing/2014/main" id="{DF5EBC85-F6CE-4E83-AA32-80C6B49EAB0A}"/>
              </a:ext>
            </a:extLst>
          </p:cNvPr>
          <p:cNvSpPr txBox="1">
            <a:spLocks/>
          </p:cNvSpPr>
          <p:nvPr/>
        </p:nvSpPr>
        <p:spPr>
          <a:xfrm>
            <a:off x="10482146" y="6400801"/>
            <a:ext cx="1538869" cy="457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1600" dirty="0">
                <a:solidFill>
                  <a:schemeClr val="bg1"/>
                </a:solidFill>
              </a:rPr>
              <a:t>@HopefulEd</a:t>
            </a:r>
          </a:p>
        </p:txBody>
      </p:sp>
    </p:spTree>
    <p:extLst>
      <p:ext uri="{BB962C8B-B14F-4D97-AF65-F5344CB8AC3E}">
        <p14:creationId xmlns:p14="http://schemas.microsoft.com/office/powerpoint/2010/main" val="649825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a:extLst>
              <a:ext uri="{FF2B5EF4-FFF2-40B4-BE49-F238E27FC236}">
                <a16:creationId xmlns:a16="http://schemas.microsoft.com/office/drawing/2014/main" id="{D5115F5A-13EA-4D91-A292-B0CCBCE2A6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2" b="15510"/>
          <a:stretch/>
        </p:blipFill>
        <p:spPr bwMode="auto">
          <a:xfrm>
            <a:off x="167268" y="0"/>
            <a:ext cx="1185374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3602214-E2D0-443D-BFB4-CE1DF66523AA}"/>
              </a:ext>
            </a:extLst>
          </p:cNvPr>
          <p:cNvSpPr>
            <a:spLocks noGrp="1"/>
          </p:cNvSpPr>
          <p:nvPr>
            <p:ph idx="1"/>
          </p:nvPr>
        </p:nvSpPr>
        <p:spPr>
          <a:xfrm>
            <a:off x="367990" y="-122662"/>
            <a:ext cx="11329639" cy="4304370"/>
          </a:xfrm>
        </p:spPr>
        <p:txBody>
          <a:bodyPr>
            <a:normAutofit/>
          </a:bodyPr>
          <a:lstStyle/>
          <a:p>
            <a:endParaRPr lang="en-GB" sz="2000" dirty="0"/>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3200" b="1" i="0" u="none" strike="noStrike" cap="none" normalizeH="0" baseline="0" dirty="0">
                <a:ln>
                  <a:noFill/>
                </a:ln>
                <a:solidFill>
                  <a:srgbClr val="000000"/>
                </a:solidFill>
                <a:effectLst/>
                <a:cs typeface="Calibri" panose="020F0502020204030204" pitchFamily="34" charset="0"/>
              </a:rPr>
              <a:t>Evaluate progress </a:t>
            </a:r>
            <a:r>
              <a:rPr kumimoji="0" lang="en-US" altLang="en-US" sz="3200" b="0" i="0" u="none" strike="noStrike" cap="none" normalizeH="0" baseline="0" dirty="0">
                <a:ln>
                  <a:noFill/>
                </a:ln>
                <a:solidFill>
                  <a:srgbClr val="000000"/>
                </a:solidFill>
                <a:effectLst/>
                <a:cs typeface="Calibri" panose="020F0502020204030204" pitchFamily="34" charset="0"/>
              </a:rPr>
              <a:t>- Hopeful Education encourages learners to engage with and interrogate the notion of progress, understand and explain positive trends, put these gains in the context of regress in other areas, and use this understanding to inform debates about future progress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rgbClr val="000000"/>
              </a:solidFill>
              <a:effectLst/>
              <a:cs typeface="Calibri" panose="020F0502020204030204" pitchFamily="34" charset="0"/>
            </a:endParaRPr>
          </a:p>
        </p:txBody>
      </p:sp>
      <p:sp>
        <p:nvSpPr>
          <p:cNvPr id="2" name="Subtitle 2">
            <a:extLst>
              <a:ext uri="{FF2B5EF4-FFF2-40B4-BE49-F238E27FC236}">
                <a16:creationId xmlns:a16="http://schemas.microsoft.com/office/drawing/2014/main" id="{63789D22-C215-44CC-8967-F571A79A04A4}"/>
              </a:ext>
            </a:extLst>
          </p:cNvPr>
          <p:cNvSpPr txBox="1">
            <a:spLocks/>
          </p:cNvSpPr>
          <p:nvPr/>
        </p:nvSpPr>
        <p:spPr>
          <a:xfrm>
            <a:off x="10482146" y="6400801"/>
            <a:ext cx="1538869" cy="457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1600" dirty="0">
                <a:solidFill>
                  <a:schemeClr val="bg1"/>
                </a:solidFill>
              </a:rPr>
              <a:t>@HopefulEd</a:t>
            </a:r>
          </a:p>
        </p:txBody>
      </p:sp>
    </p:spTree>
    <p:extLst>
      <p:ext uri="{BB962C8B-B14F-4D97-AF65-F5344CB8AC3E}">
        <p14:creationId xmlns:p14="http://schemas.microsoft.com/office/powerpoint/2010/main" val="275562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a:extLst>
              <a:ext uri="{FF2B5EF4-FFF2-40B4-BE49-F238E27FC236}">
                <a16:creationId xmlns:a16="http://schemas.microsoft.com/office/drawing/2014/main" id="{E8478BFD-DA16-41B9-A16D-352D45AD82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2" b="15510"/>
          <a:stretch/>
        </p:blipFill>
        <p:spPr bwMode="auto">
          <a:xfrm>
            <a:off x="167268" y="0"/>
            <a:ext cx="1185374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3602214-E2D0-443D-BFB4-CE1DF66523AA}"/>
              </a:ext>
            </a:extLst>
          </p:cNvPr>
          <p:cNvSpPr>
            <a:spLocks noGrp="1"/>
          </p:cNvSpPr>
          <p:nvPr>
            <p:ph idx="1"/>
          </p:nvPr>
        </p:nvSpPr>
        <p:spPr>
          <a:xfrm>
            <a:off x="401444" y="167269"/>
            <a:ext cx="11363093" cy="5765180"/>
          </a:xfrm>
        </p:spPr>
        <p:txBody>
          <a:bodyPr>
            <a:norm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3200" b="1" i="0" u="none" strike="noStrike" cap="none" normalizeH="0" baseline="0" dirty="0">
                <a:ln>
                  <a:noFill/>
                </a:ln>
                <a:solidFill>
                  <a:srgbClr val="000000"/>
                </a:solidFill>
                <a:effectLst/>
                <a:cs typeface="Calibri" panose="020F0502020204030204" pitchFamily="34" charset="0"/>
              </a:rPr>
              <a:t>Believe in humanity </a:t>
            </a:r>
            <a:r>
              <a:rPr kumimoji="0" lang="en-US" altLang="en-US" sz="3200" b="0" i="0" u="none" strike="noStrike" cap="none" normalizeH="0" baseline="0" dirty="0">
                <a:ln>
                  <a:noFill/>
                </a:ln>
                <a:solidFill>
                  <a:srgbClr val="000000"/>
                </a:solidFill>
                <a:effectLst/>
                <a:cs typeface="Calibri" panose="020F0502020204030204" pitchFamily="34" charset="0"/>
              </a:rPr>
              <a:t>- Hopeful Education</a:t>
            </a:r>
            <a:r>
              <a:rPr kumimoji="0" lang="en-US" altLang="en-US" sz="3200" b="1" i="0" u="none" strike="noStrike" cap="none" normalizeH="0" baseline="0" dirty="0">
                <a:ln>
                  <a:noFill/>
                </a:ln>
                <a:solidFill>
                  <a:srgbClr val="000000"/>
                </a:solidFill>
                <a:effectLst/>
                <a:cs typeface="Calibri" panose="020F0502020204030204" pitchFamily="34" charset="0"/>
              </a:rPr>
              <a:t> </a:t>
            </a:r>
            <a:r>
              <a:rPr kumimoji="0" lang="en-US" altLang="en-US" sz="3200" b="0" i="0" u="none" strike="noStrike" cap="none" normalizeH="0" baseline="0" dirty="0">
                <a:ln>
                  <a:noFill/>
                </a:ln>
                <a:solidFill>
                  <a:srgbClr val="000000"/>
                </a:solidFill>
                <a:effectLst/>
                <a:cs typeface="Calibri" panose="020F0502020204030204" pitchFamily="34" charset="0"/>
              </a:rPr>
              <a:t>seeks to reaffirm the potential of human nature to work collectively for the common good, whether that be in the classroom, inter-generationally, locally, nationally, or in the context of global governance and co-operation </a:t>
            </a:r>
            <a:endParaRPr lang="en-GB" sz="3200" dirty="0"/>
          </a:p>
        </p:txBody>
      </p:sp>
      <p:sp>
        <p:nvSpPr>
          <p:cNvPr id="2" name="Subtitle 2">
            <a:extLst>
              <a:ext uri="{FF2B5EF4-FFF2-40B4-BE49-F238E27FC236}">
                <a16:creationId xmlns:a16="http://schemas.microsoft.com/office/drawing/2014/main" id="{937DC272-15AC-4C2D-888D-DDBFFE3B1ABA}"/>
              </a:ext>
            </a:extLst>
          </p:cNvPr>
          <p:cNvSpPr txBox="1">
            <a:spLocks/>
          </p:cNvSpPr>
          <p:nvPr/>
        </p:nvSpPr>
        <p:spPr>
          <a:xfrm>
            <a:off x="10482146" y="6400801"/>
            <a:ext cx="1538869" cy="457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1600" dirty="0">
                <a:solidFill>
                  <a:schemeClr val="bg1"/>
                </a:solidFill>
              </a:rPr>
              <a:t>@HopefulEd</a:t>
            </a:r>
          </a:p>
        </p:txBody>
      </p:sp>
    </p:spTree>
    <p:extLst>
      <p:ext uri="{BB962C8B-B14F-4D97-AF65-F5344CB8AC3E}">
        <p14:creationId xmlns:p14="http://schemas.microsoft.com/office/powerpoint/2010/main" val="2761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a:extLst>
              <a:ext uri="{FF2B5EF4-FFF2-40B4-BE49-F238E27FC236}">
                <a16:creationId xmlns:a16="http://schemas.microsoft.com/office/drawing/2014/main" id="{80BEF0B3-848D-4089-8BCF-44BA0553B4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2" b="15510"/>
          <a:stretch/>
        </p:blipFill>
        <p:spPr bwMode="auto">
          <a:xfrm>
            <a:off x="167268" y="0"/>
            <a:ext cx="1185374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3602214-E2D0-443D-BFB4-CE1DF66523AA}"/>
              </a:ext>
            </a:extLst>
          </p:cNvPr>
          <p:cNvSpPr>
            <a:spLocks noGrp="1"/>
          </p:cNvSpPr>
          <p:nvPr>
            <p:ph idx="1"/>
          </p:nvPr>
        </p:nvSpPr>
        <p:spPr>
          <a:xfrm>
            <a:off x="455337" y="0"/>
            <a:ext cx="11443014" cy="5386039"/>
          </a:xfrm>
        </p:spPr>
        <p:txBody>
          <a:bodyPr>
            <a:normAutofit/>
          </a:bodyPr>
          <a:lstStyle/>
          <a:p>
            <a:endParaRPr lang="en-GB" sz="2000" dirty="0"/>
          </a:p>
          <a:p>
            <a:pPr marL="0" marR="0" lvl="0" indent="0" algn="l" defTabSz="914400" rtl="0" eaLnBrk="0" fontAlgn="base" latinLnBrk="0" hangingPunct="0">
              <a:lnSpc>
                <a:spcPct val="100000"/>
              </a:lnSpc>
              <a:spcBef>
                <a:spcPct val="0"/>
              </a:spcBef>
              <a:spcAft>
                <a:spcPct val="0"/>
              </a:spcAft>
              <a:buClrTx/>
              <a:buSzTx/>
              <a:buNone/>
              <a:tabLst/>
            </a:pPr>
            <a:r>
              <a:rPr lang="en-US" altLang="en-US" sz="3200" b="1" dirty="0">
                <a:solidFill>
                  <a:srgbClr val="000000"/>
                </a:solidFill>
                <a:cs typeface="Calibri" panose="020F0502020204030204" pitchFamily="34" charset="0"/>
              </a:rPr>
              <a:t>Create </a:t>
            </a:r>
            <a:r>
              <a:rPr kumimoji="0" lang="en-US" altLang="en-US" sz="3200" b="1" i="0" u="none" strike="noStrike" cap="none" normalizeH="0" baseline="0" dirty="0">
                <a:ln>
                  <a:noFill/>
                </a:ln>
                <a:solidFill>
                  <a:srgbClr val="000000"/>
                </a:solidFill>
                <a:effectLst/>
                <a:cs typeface="Calibri" panose="020F0502020204030204" pitchFamily="34" charset="0"/>
              </a:rPr>
              <a:t>a better world – </a:t>
            </a:r>
            <a:r>
              <a:rPr kumimoji="0" lang="en-US" altLang="en-US" sz="3200" b="0" i="0" u="none" strike="noStrike" cap="none" normalizeH="0" baseline="0" dirty="0">
                <a:ln>
                  <a:noFill/>
                </a:ln>
                <a:solidFill>
                  <a:srgbClr val="000000"/>
                </a:solidFill>
                <a:effectLst/>
                <a:cs typeface="Calibri" panose="020F0502020204030204" pitchFamily="34" charset="0"/>
              </a:rPr>
              <a:t>Hopeful Education champions and facilitates futures thinking and education for sustainable development</a:t>
            </a:r>
            <a:endParaRPr lang="en-GB" sz="3200" dirty="0"/>
          </a:p>
        </p:txBody>
      </p:sp>
      <p:sp>
        <p:nvSpPr>
          <p:cNvPr id="2" name="Subtitle 2">
            <a:extLst>
              <a:ext uri="{FF2B5EF4-FFF2-40B4-BE49-F238E27FC236}">
                <a16:creationId xmlns:a16="http://schemas.microsoft.com/office/drawing/2014/main" id="{4F7A36C2-A1E2-4AF4-BC08-046F0448D166}"/>
              </a:ext>
            </a:extLst>
          </p:cNvPr>
          <p:cNvSpPr txBox="1">
            <a:spLocks/>
          </p:cNvSpPr>
          <p:nvPr/>
        </p:nvSpPr>
        <p:spPr>
          <a:xfrm>
            <a:off x="10482146" y="6400801"/>
            <a:ext cx="1538869" cy="457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1600" dirty="0">
                <a:solidFill>
                  <a:schemeClr val="bg1"/>
                </a:solidFill>
              </a:rPr>
              <a:t>@HopefulEd</a:t>
            </a:r>
          </a:p>
        </p:txBody>
      </p:sp>
    </p:spTree>
    <p:extLst>
      <p:ext uri="{BB962C8B-B14F-4D97-AF65-F5344CB8AC3E}">
        <p14:creationId xmlns:p14="http://schemas.microsoft.com/office/powerpoint/2010/main" val="170967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6C6A-E40A-4235-95DB-2177EADCC34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5F9B6D9-FFF4-4145-9373-4DD74172107A}"/>
              </a:ext>
            </a:extLst>
          </p:cNvPr>
          <p:cNvSpPr>
            <a:spLocks noGrp="1"/>
          </p:cNvSpPr>
          <p:nvPr>
            <p:ph idx="1"/>
          </p:nvPr>
        </p:nvSpPr>
        <p:spPr>
          <a:xfrm>
            <a:off x="4694662" y="4839629"/>
            <a:ext cx="2981217" cy="1883345"/>
          </a:xfrm>
        </p:spPr>
        <p:txBody>
          <a:bodyPr>
            <a:normAutofit/>
          </a:bodyPr>
          <a:lstStyle/>
          <a:p>
            <a:r>
              <a:rPr lang="en-GB" sz="1200" i="1" u="sng" dirty="0">
                <a:hlinkClick r:id="rId3"/>
              </a:rPr>
              <a:t>Sources:</a:t>
            </a:r>
          </a:p>
          <a:p>
            <a:r>
              <a:rPr lang="en-GB" sz="1200" i="1" u="sng" dirty="0">
                <a:hlinkClick r:id="rId3"/>
              </a:rPr>
              <a:t>https://ourworldindata.org/wp-content/uploads/2017/01/Two-centuries-World-as-100-people.png</a:t>
            </a:r>
            <a:r>
              <a:rPr lang="en-GB" sz="1200" i="1" dirty="0"/>
              <a:t> </a:t>
            </a:r>
          </a:p>
          <a:p>
            <a:r>
              <a:rPr lang="en-GB" sz="1200" i="1" dirty="0"/>
              <a:t>Full references in </a:t>
            </a:r>
            <a:r>
              <a:rPr lang="en-GB" sz="1200" i="1" dirty="0" err="1"/>
              <a:t>Factfulness</a:t>
            </a:r>
            <a:endParaRPr lang="en-GB" sz="1200" dirty="0"/>
          </a:p>
          <a:p>
            <a:endParaRPr lang="en-GB" dirty="0"/>
          </a:p>
        </p:txBody>
      </p:sp>
      <p:pic>
        <p:nvPicPr>
          <p:cNvPr id="4" name="Picture 3" descr="http://ourworldindata.org/wp-content/uploads/2017/01/Two-centuries-World-as-100-people.png">
            <a:extLst>
              <a:ext uri="{FF2B5EF4-FFF2-40B4-BE49-F238E27FC236}">
                <a16:creationId xmlns:a16="http://schemas.microsoft.com/office/drawing/2014/main" id="{63E60E35-512D-4B9A-9CF5-4904A66DB29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7861610" cy="4705815"/>
          </a:xfrm>
          <a:prstGeom prst="rect">
            <a:avLst/>
          </a:prstGeom>
          <a:noFill/>
          <a:ln>
            <a:noFill/>
          </a:ln>
        </p:spPr>
      </p:pic>
      <p:pic>
        <p:nvPicPr>
          <p:cNvPr id="6" name="Picture 5" descr="Diagram&#10;&#10;Description automatically generated">
            <a:extLst>
              <a:ext uri="{FF2B5EF4-FFF2-40B4-BE49-F238E27FC236}">
                <a16:creationId xmlns:a16="http://schemas.microsoft.com/office/drawing/2014/main" id="{7D25D25A-386E-493D-BFBB-0EE0ED32C23B}"/>
              </a:ext>
            </a:extLst>
          </p:cNvPr>
          <p:cNvPicPr>
            <a:picLocks noChangeAspect="1"/>
          </p:cNvPicPr>
          <p:nvPr/>
        </p:nvPicPr>
        <p:blipFill rotWithShape="1">
          <a:blip r:embed="rId5"/>
          <a:srcRect l="-2075" t="50000" r="-1"/>
          <a:stretch/>
        </p:blipFill>
        <p:spPr>
          <a:xfrm>
            <a:off x="7718382" y="0"/>
            <a:ext cx="4473617" cy="3429000"/>
          </a:xfrm>
          <a:prstGeom prst="rect">
            <a:avLst/>
          </a:prstGeom>
        </p:spPr>
      </p:pic>
      <p:pic>
        <p:nvPicPr>
          <p:cNvPr id="8" name="Picture 7" descr="Diagram&#10;&#10;Description automatically generated">
            <a:extLst>
              <a:ext uri="{FF2B5EF4-FFF2-40B4-BE49-F238E27FC236}">
                <a16:creationId xmlns:a16="http://schemas.microsoft.com/office/drawing/2014/main" id="{06E02802-25AF-477E-8781-D749504BFFD9}"/>
              </a:ext>
            </a:extLst>
          </p:cNvPr>
          <p:cNvPicPr>
            <a:picLocks noChangeAspect="1"/>
          </p:cNvPicPr>
          <p:nvPr/>
        </p:nvPicPr>
        <p:blipFill rotWithShape="1">
          <a:blip r:embed="rId6"/>
          <a:srcRect r="501" b="50000"/>
          <a:stretch/>
        </p:blipFill>
        <p:spPr>
          <a:xfrm>
            <a:off x="7813533" y="3429000"/>
            <a:ext cx="4378466" cy="3429000"/>
          </a:xfrm>
          <a:prstGeom prst="rect">
            <a:avLst/>
          </a:prstGeom>
        </p:spPr>
      </p:pic>
      <p:pic>
        <p:nvPicPr>
          <p:cNvPr id="9" name="Picture 8">
            <a:extLst>
              <a:ext uri="{FF2B5EF4-FFF2-40B4-BE49-F238E27FC236}">
                <a16:creationId xmlns:a16="http://schemas.microsoft.com/office/drawing/2014/main" id="{CEE554B0-87B3-4F28-BDDC-E8158C96F7E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4282068"/>
            <a:ext cx="4378466" cy="2575931"/>
          </a:xfrm>
          <a:prstGeom prst="rect">
            <a:avLst/>
          </a:prstGeom>
          <a:noFill/>
          <a:ln>
            <a:noFill/>
          </a:ln>
        </p:spPr>
      </p:pic>
    </p:spTree>
    <p:extLst>
      <p:ext uri="{BB962C8B-B14F-4D97-AF65-F5344CB8AC3E}">
        <p14:creationId xmlns:p14="http://schemas.microsoft.com/office/powerpoint/2010/main" val="427774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9B7E-F6BF-4251-B76A-D4D2F7E0A0CB}"/>
              </a:ext>
            </a:extLst>
          </p:cNvPr>
          <p:cNvSpPr>
            <a:spLocks noGrp="1"/>
          </p:cNvSpPr>
          <p:nvPr>
            <p:ph type="title"/>
          </p:nvPr>
        </p:nvSpPr>
        <p:spPr>
          <a:xfrm>
            <a:off x="5342646" y="78060"/>
            <a:ext cx="2106368" cy="1280890"/>
          </a:xfrm>
        </p:spPr>
        <p:txBody>
          <a:bodyPr/>
          <a:lstStyle/>
          <a:p>
            <a:r>
              <a:rPr lang="en-GB" sz="4400" dirty="0"/>
              <a:t>Trends</a:t>
            </a:r>
            <a:endParaRPr lang="en-GB" dirty="0"/>
          </a:p>
        </p:txBody>
      </p:sp>
      <p:pic>
        <p:nvPicPr>
          <p:cNvPr id="5" name="Content Placeholder 4" descr="Chart, bubble chart&#10;&#10;Description automatically generated">
            <a:extLst>
              <a:ext uri="{FF2B5EF4-FFF2-40B4-BE49-F238E27FC236}">
                <a16:creationId xmlns:a16="http://schemas.microsoft.com/office/drawing/2014/main" id="{7227C2D3-A691-41FE-B42C-0EE488E6ED24}"/>
              </a:ext>
            </a:extLst>
          </p:cNvPr>
          <p:cNvPicPr>
            <a:picLocks noGrp="1" noChangeAspect="1"/>
          </p:cNvPicPr>
          <p:nvPr>
            <p:ph idx="1"/>
          </p:nvPr>
        </p:nvPicPr>
        <p:blipFill>
          <a:blip r:embed="rId3"/>
          <a:stretch>
            <a:fillRect/>
          </a:stretch>
        </p:blipFill>
        <p:spPr>
          <a:xfrm>
            <a:off x="1580832" y="907715"/>
            <a:ext cx="9629996" cy="5749561"/>
          </a:xfrm>
        </p:spPr>
      </p:pic>
    </p:spTree>
    <p:extLst>
      <p:ext uri="{BB962C8B-B14F-4D97-AF65-F5344CB8AC3E}">
        <p14:creationId xmlns:p14="http://schemas.microsoft.com/office/powerpoint/2010/main" val="176824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2158" y="0"/>
            <a:ext cx="8625227" cy="847493"/>
          </a:xfrm>
        </p:spPr>
        <p:txBody>
          <a:bodyPr>
            <a:noAutofit/>
          </a:bodyPr>
          <a:lstStyle/>
          <a:p>
            <a:r>
              <a:rPr lang="en-GB" sz="4400" dirty="0"/>
              <a:t>Branching timeline</a:t>
            </a:r>
            <a:endParaRPr lang="en-GB" sz="5400" dirty="0"/>
          </a:p>
        </p:txBody>
      </p:sp>
      <p:sp>
        <p:nvSpPr>
          <p:cNvPr id="4" name="Title 1"/>
          <p:cNvSpPr txBox="1">
            <a:spLocks/>
          </p:cNvSpPr>
          <p:nvPr/>
        </p:nvSpPr>
        <p:spPr>
          <a:xfrm>
            <a:off x="2058533" y="3534440"/>
            <a:ext cx="9671272" cy="26119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dirty="0"/>
            </a:br>
            <a:br>
              <a:rPr lang="en-GB" dirty="0"/>
            </a:br>
            <a:endParaRPr lang="en-GB" sz="5400" dirty="0"/>
          </a:p>
        </p:txBody>
      </p:sp>
      <p:sp>
        <p:nvSpPr>
          <p:cNvPr id="3" name="Title 1">
            <a:extLst>
              <a:ext uri="{FF2B5EF4-FFF2-40B4-BE49-F238E27FC236}">
                <a16:creationId xmlns:a16="http://schemas.microsoft.com/office/drawing/2014/main" id="{7D1FB1C6-EA57-46F0-A5FB-EBE86C4C6091}"/>
              </a:ext>
            </a:extLst>
          </p:cNvPr>
          <p:cNvSpPr txBox="1">
            <a:spLocks/>
          </p:cNvSpPr>
          <p:nvPr/>
        </p:nvSpPr>
        <p:spPr>
          <a:xfrm>
            <a:off x="1760951" y="1510057"/>
            <a:ext cx="10081644" cy="50803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t>Source: adapted from Hutchinson (1996) and Hicks (2007)</a:t>
            </a:r>
            <a:endParaRPr lang="en-GB" sz="4400" dirty="0"/>
          </a:p>
        </p:txBody>
      </p:sp>
      <p:sp>
        <p:nvSpPr>
          <p:cNvPr id="5" name="Arrow: Left-Up 4">
            <a:extLst>
              <a:ext uri="{FF2B5EF4-FFF2-40B4-BE49-F238E27FC236}">
                <a16:creationId xmlns:a16="http://schemas.microsoft.com/office/drawing/2014/main" id="{62128D2F-F00C-4300-843D-81141004C5EF}"/>
              </a:ext>
            </a:extLst>
          </p:cNvPr>
          <p:cNvSpPr/>
          <p:nvPr/>
        </p:nvSpPr>
        <p:spPr>
          <a:xfrm rot="8273641">
            <a:off x="5751732" y="1721231"/>
            <a:ext cx="3044004" cy="3211205"/>
          </a:xfrm>
          <a:prstGeom prst="leftUpArrow">
            <a:avLst>
              <a:gd name="adj1" fmla="val 8823"/>
              <a:gd name="adj2" fmla="val 25000"/>
              <a:gd name="adj3" fmla="val 27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E91A04-D991-4C36-83D3-E680634F3F4A}"/>
              </a:ext>
            </a:extLst>
          </p:cNvPr>
          <p:cNvSpPr/>
          <p:nvPr/>
        </p:nvSpPr>
        <p:spPr>
          <a:xfrm>
            <a:off x="3402159" y="3044283"/>
            <a:ext cx="2899317" cy="324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1DD4E77-3889-4F54-9596-DDCD365BED3D}"/>
              </a:ext>
            </a:extLst>
          </p:cNvPr>
          <p:cNvSpPr txBox="1"/>
          <p:nvPr/>
        </p:nvSpPr>
        <p:spPr>
          <a:xfrm>
            <a:off x="1172386" y="2750487"/>
            <a:ext cx="2497874" cy="1077218"/>
          </a:xfrm>
          <a:prstGeom prst="rect">
            <a:avLst/>
          </a:prstGeom>
          <a:noFill/>
        </p:spPr>
        <p:txBody>
          <a:bodyPr wrap="square" rtlCol="0">
            <a:spAutoFit/>
          </a:bodyPr>
          <a:lstStyle/>
          <a:p>
            <a:pPr algn="ctr"/>
            <a:r>
              <a:rPr lang="en-GB" sz="3200" b="1" dirty="0"/>
              <a:t>Current situation</a:t>
            </a:r>
          </a:p>
        </p:txBody>
      </p:sp>
      <p:sp>
        <p:nvSpPr>
          <p:cNvPr id="10" name="TextBox 9">
            <a:extLst>
              <a:ext uri="{FF2B5EF4-FFF2-40B4-BE49-F238E27FC236}">
                <a16:creationId xmlns:a16="http://schemas.microsoft.com/office/drawing/2014/main" id="{53C18BB9-55C7-4A50-8B7A-2FE95D0ACABD}"/>
              </a:ext>
            </a:extLst>
          </p:cNvPr>
          <p:cNvSpPr txBox="1"/>
          <p:nvPr/>
        </p:nvSpPr>
        <p:spPr>
          <a:xfrm>
            <a:off x="7552177" y="971448"/>
            <a:ext cx="2999678" cy="1077218"/>
          </a:xfrm>
          <a:prstGeom prst="rect">
            <a:avLst/>
          </a:prstGeom>
          <a:noFill/>
        </p:spPr>
        <p:txBody>
          <a:bodyPr wrap="square" rtlCol="0">
            <a:spAutoFit/>
          </a:bodyPr>
          <a:lstStyle/>
          <a:p>
            <a:pPr algn="ctr"/>
            <a:r>
              <a:rPr lang="en-GB" sz="3200" b="1" dirty="0"/>
              <a:t>Preferable future</a:t>
            </a:r>
          </a:p>
        </p:txBody>
      </p:sp>
      <p:sp>
        <p:nvSpPr>
          <p:cNvPr id="12" name="TextBox 11">
            <a:extLst>
              <a:ext uri="{FF2B5EF4-FFF2-40B4-BE49-F238E27FC236}">
                <a16:creationId xmlns:a16="http://schemas.microsoft.com/office/drawing/2014/main" id="{DE6AAF53-973F-4D65-9A39-2260C5A4F0F0}"/>
              </a:ext>
            </a:extLst>
          </p:cNvPr>
          <p:cNvSpPr txBox="1"/>
          <p:nvPr/>
        </p:nvSpPr>
        <p:spPr>
          <a:xfrm>
            <a:off x="7769614" y="4605001"/>
            <a:ext cx="2246054" cy="1077218"/>
          </a:xfrm>
          <a:prstGeom prst="rect">
            <a:avLst/>
          </a:prstGeom>
          <a:noFill/>
        </p:spPr>
        <p:txBody>
          <a:bodyPr wrap="square" rtlCol="0">
            <a:spAutoFit/>
          </a:bodyPr>
          <a:lstStyle/>
          <a:p>
            <a:pPr algn="ctr"/>
            <a:r>
              <a:rPr lang="en-GB" sz="3200" b="1" dirty="0"/>
              <a:t>Feared future</a:t>
            </a:r>
          </a:p>
        </p:txBody>
      </p:sp>
      <p:sp>
        <p:nvSpPr>
          <p:cNvPr id="6" name="Subtitle 2">
            <a:extLst>
              <a:ext uri="{FF2B5EF4-FFF2-40B4-BE49-F238E27FC236}">
                <a16:creationId xmlns:a16="http://schemas.microsoft.com/office/drawing/2014/main" id="{E7AC8FF1-F784-4C44-A286-D639FC2AFD30}"/>
              </a:ext>
            </a:extLst>
          </p:cNvPr>
          <p:cNvSpPr txBox="1">
            <a:spLocks/>
          </p:cNvSpPr>
          <p:nvPr/>
        </p:nvSpPr>
        <p:spPr>
          <a:xfrm>
            <a:off x="10482146" y="6400801"/>
            <a:ext cx="1538869" cy="457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1600" dirty="0">
                <a:solidFill>
                  <a:schemeClr val="tx1"/>
                </a:solidFill>
              </a:rPr>
              <a:t>@HopefulEd</a:t>
            </a:r>
          </a:p>
        </p:txBody>
      </p:sp>
    </p:spTree>
    <p:extLst>
      <p:ext uri="{BB962C8B-B14F-4D97-AF65-F5344CB8AC3E}">
        <p14:creationId xmlns:p14="http://schemas.microsoft.com/office/powerpoint/2010/main" val="1893067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2022</Words>
  <Application>Microsoft Office PowerPoint</Application>
  <PresentationFormat>Widescreen</PresentationFormat>
  <Paragraphs>186</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helvetica neue</vt:lpstr>
      <vt:lpstr>Segoe UI</vt:lpstr>
      <vt:lpstr>Wingdings</vt:lpstr>
      <vt:lpstr>Wingdings 3</vt:lpstr>
      <vt:lpstr>Wisp</vt:lpstr>
      <vt:lpstr>Hopeful Education @HopefulEd</vt:lpstr>
      <vt:lpstr>PowerPoint Presentation</vt:lpstr>
      <vt:lpstr>PowerPoint Presentation</vt:lpstr>
      <vt:lpstr>PowerPoint Presentation</vt:lpstr>
      <vt:lpstr>PowerPoint Presentation</vt:lpstr>
      <vt:lpstr>PowerPoint Presentation</vt:lpstr>
      <vt:lpstr>PowerPoint Presentation</vt:lpstr>
      <vt:lpstr>Trends</vt:lpstr>
      <vt:lpstr>Branching timeline</vt:lpstr>
      <vt:lpstr>The magic washing machine</vt:lpstr>
      <vt:lpstr>Standing on the shoulders of giants</vt:lpstr>
      <vt:lpstr>Standing on the shoulders of giants</vt:lpstr>
      <vt:lpstr>Future Histories</vt:lpstr>
      <vt:lpstr>Challenges</vt:lpstr>
      <vt:lpstr>Interested?</vt:lpstr>
      <vt:lpstr>Hopeful Education @HopefulEd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the graph with the title</dc:title>
  <dc:creator>David Alcock</dc:creator>
  <cp:lastModifiedBy>David Alcock</cp:lastModifiedBy>
  <cp:revision>3</cp:revision>
  <dcterms:created xsi:type="dcterms:W3CDTF">2019-03-22T14:42:06Z</dcterms:created>
  <dcterms:modified xsi:type="dcterms:W3CDTF">2020-11-02T21:26:48Z</dcterms:modified>
</cp:coreProperties>
</file>