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5" r:id="rId4"/>
    <p:sldId id="262" r:id="rId5"/>
    <p:sldId id="259" r:id="rId6"/>
    <p:sldId id="264" r:id="rId7"/>
    <p:sldId id="263" r:id="rId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iRb1DrfW12Rnw/il1vdsLL0Q35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526AF0-B7E3-49EC-9603-BFD81982B4D0}">
  <a:tblStyle styleId="{BB526AF0-B7E3-49EC-9603-BFD81982B4D0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7ED"/>
          </a:solidFill>
        </a:fill>
      </a:tcStyle>
    </a:wholeTbl>
    <a:band1H>
      <a:tcTxStyle/>
      <a:tcStyle>
        <a:tcBdr/>
        <a:fill>
          <a:solidFill>
            <a:srgbClr val="E1EE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1EED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1F7E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1F7E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178C05-2F3D-4D83-8BC8-32BEF018CCDF}" styleName="Table_1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BED"/>
          </a:solidFill>
        </a:fill>
      </a:tcStyle>
    </a:wholeTbl>
    <a:band1H>
      <a:tcTxStyle/>
      <a:tcStyle>
        <a:tcBdr/>
        <a:fill>
          <a:solidFill>
            <a:srgbClr val="F6D6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D6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 Light"/>
          <a:ea typeface="Calibri Light"/>
          <a:cs typeface="Calibri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 Light"/>
          <a:ea typeface="Calibri Light"/>
          <a:cs typeface="Calibri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 Light"/>
          <a:ea typeface="Calibri Light"/>
          <a:cs typeface="Calibri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 mins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 mins</a:t>
            </a: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6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338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88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dp/B079DLTG9F/ref=cm_sw_r_cp_apa_i_podNFb48FC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amazon.co.uk/HUE-document-camera-Windows-Chrome-Blue/dp/B00U7LV402/ref=sr_1_1?crid=1IU6IGOK3NNVX&amp;dchild=1&amp;keywords=hue+pro+visualiser&amp;qid=1604220769&amp;s=electronics&amp;sprefix=hue+pro%2Celectronics%2C185&amp;sr=1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12782" t="10015" r="15788" b="4835"/>
          <a:stretch/>
        </p:blipFill>
        <p:spPr>
          <a:xfrm>
            <a:off x="0" y="105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 rot="-2700000" flipH="1">
            <a:off x="733929" y="4514375"/>
            <a:ext cx="723037" cy="1526800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127564" y="1027909"/>
            <a:ext cx="1387786" cy="1942488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631153" y="2216239"/>
            <a:ext cx="1406068" cy="104279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66359" y="681037"/>
            <a:ext cx="1424526" cy="1167662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352782" y="3951345"/>
            <a:ext cx="6647556" cy="267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 sz="6300" b="1" u="sng" dirty="0">
                <a:solidFill>
                  <a:schemeClr val="lt1"/>
                </a:solidFill>
                <a:latin typeface="Bahnschrift SemiBold SemiConden" panose="020B0502040204020203" pitchFamily="34" charset="0"/>
                <a:ea typeface="Arial"/>
                <a:cs typeface="Arial"/>
                <a:sym typeface="Arial"/>
              </a:rPr>
              <a:t>Visualisers: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 sz="4800" dirty="0">
                <a:solidFill>
                  <a:schemeClr val="lt1"/>
                </a:solidFill>
                <a:latin typeface="Bahnschrift SemiBold SemiConden" panose="020B0502040204020203" pitchFamily="34" charset="0"/>
                <a:ea typeface="Arial"/>
                <a:cs typeface="Arial"/>
                <a:sym typeface="Arial"/>
              </a:rPr>
              <a:t>The possibilities </a:t>
            </a:r>
            <a:r>
              <a:rPr lang="en-GB" sz="4800">
                <a:solidFill>
                  <a:schemeClr val="lt1"/>
                </a:solidFill>
                <a:latin typeface="Bahnschrift SemiBold SemiConden" panose="020B0502040204020203" pitchFamily="34" charset="0"/>
                <a:ea typeface="Arial"/>
                <a:cs typeface="Arial"/>
                <a:sym typeface="Arial"/>
              </a:rPr>
              <a:t>are endless</a:t>
            </a:r>
            <a:endParaRPr sz="3600" dirty="0">
              <a:solidFill>
                <a:schemeClr val="lt1"/>
              </a:solidFill>
              <a:latin typeface="Bahnschrift SemiBold SemiConden" panose="020B0502040204020203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213360" y="163830"/>
            <a:ext cx="8686800" cy="100584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Bahnschrift SemiBold SemiConden" panose="020B0502040204020203" pitchFamily="34" charset="0"/>
                <a:sym typeface="Arial"/>
              </a:rPr>
              <a:t>Recommendations</a:t>
            </a:r>
            <a:endParaRPr dirty="0">
              <a:latin typeface="Bahnschrift SemiBold SemiConden" panose="020B0502040204020203" pitchFamily="34" charset="0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213360" y="1356360"/>
            <a:ext cx="868680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46459-D6EC-4399-98EA-9B1EE43D4E6F}"/>
              </a:ext>
            </a:extLst>
          </p:cNvPr>
          <p:cNvSpPr txBox="1"/>
          <p:nvPr/>
        </p:nvSpPr>
        <p:spPr>
          <a:xfrm>
            <a:off x="382556" y="1492898"/>
            <a:ext cx="4021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3"/>
              </a:rPr>
              <a:t>https://www.amazon.co.uk/dp/B079DLTG9F/ref=cm_sw_r_cp_apa_i_podNFb48FCRAQ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4"/>
              </a:rPr>
              <a:t>https://www.amazon.co.uk/HUE-document-camera-Windows-Chrome-Blue/dp/B00U7LV402/ref=sr_1_1?crid=1IU6IGOK3NNVX&amp;dchild=1&amp;keywords=hue+pro+visualiser&amp;qid=1604220769&amp;s=electronics&amp;sprefix=hue+pro%2Celectronics%2C185&amp;sr=1-1</a:t>
            </a:r>
            <a:r>
              <a:rPr lang="en-GB" sz="16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646DE-59E9-4DF7-8A34-713105D2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90" y="1627103"/>
            <a:ext cx="2125444" cy="47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213360" y="163830"/>
            <a:ext cx="8686800" cy="10058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Bahnschrift SemiBold SemiConden" panose="020B0502040204020203" pitchFamily="34" charset="0"/>
                <a:sym typeface="Arial"/>
              </a:rPr>
              <a:t>BUG-</a:t>
            </a:r>
            <a:r>
              <a:rPr lang="en-GB" sz="3600" b="0" i="0" u="none" strike="noStrike" cap="none" dirty="0" err="1">
                <a:solidFill>
                  <a:schemeClr val="dk1"/>
                </a:solidFill>
                <a:latin typeface="Bahnschrift SemiBold SemiConden" panose="020B0502040204020203" pitchFamily="34" charset="0"/>
                <a:sym typeface="Arial"/>
              </a:rPr>
              <a:t>ing</a:t>
            </a:r>
            <a:r>
              <a:rPr lang="en-GB" sz="3600" b="0" i="0" u="none" strike="noStrike" cap="none" dirty="0">
                <a:solidFill>
                  <a:schemeClr val="dk1"/>
                </a:solidFill>
                <a:latin typeface="Bahnschrift SemiBold SemiConden" panose="020B0502040204020203" pitchFamily="34" charset="0"/>
                <a:sym typeface="Arial"/>
              </a:rPr>
              <a:t> the question</a:t>
            </a:r>
            <a:endParaRPr dirty="0">
              <a:latin typeface="Bahnschrift SemiBold SemiConden" panose="020B0502040204020203" pitchFamily="34" charset="0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213360" y="1356360"/>
            <a:ext cx="868680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8926" y="1565029"/>
            <a:ext cx="29893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Bahnschrift SemiBold SemiConden" panose="020B0502040204020203" pitchFamily="34" charset="0"/>
              </a:rPr>
              <a:t>Benefits</a:t>
            </a:r>
            <a:endParaRPr lang="en-GB" sz="1800" u="sng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u="sng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u="sng" dirty="0">
                <a:latin typeface="Bahnschrift SemiBold SemiConden" panose="020B0502040204020203" pitchFamily="34" charset="0"/>
              </a:rPr>
              <a:t>Language acquisition: </a:t>
            </a:r>
            <a:r>
              <a:rPr lang="en-GB" sz="1800" dirty="0">
                <a:latin typeface="Bahnschrift SemiBold SemiConden" panose="020B0502040204020203" pitchFamily="34" charset="0"/>
              </a:rPr>
              <a:t>Enables students to understand and simplify   Tier 2 and 3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u="sng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u="sng" dirty="0">
                <a:latin typeface="Bahnschrift SemiBold SemiConden" panose="020B0502040204020203" pitchFamily="34" charset="0"/>
              </a:rPr>
              <a:t>Challenge misconceptions:</a:t>
            </a:r>
            <a:r>
              <a:rPr lang="en-GB" sz="1800" dirty="0">
                <a:latin typeface="Bahnschrift SemiBold SemiConden" panose="020B0502040204020203" pitchFamily="34" charset="0"/>
              </a:rPr>
              <a:t> Address any misunderstandings for 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u="sng" dirty="0">
                <a:latin typeface="Bahnschrift SemiBold SemiConden" panose="020B0502040204020203" pitchFamily="34" charset="0"/>
              </a:rPr>
              <a:t>Recall</a:t>
            </a:r>
            <a:r>
              <a:rPr lang="en-GB" sz="1800" dirty="0">
                <a:latin typeface="Bahnschrift SemiBold SemiConden" panose="020B0502040204020203" pitchFamily="34" charset="0"/>
              </a:rPr>
              <a:t>:                                  Requires students to draw on previously learned content </a:t>
            </a:r>
            <a:endParaRPr lang="en-GB" sz="1800" u="sng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8E9E7-0BEC-4165-8395-43C60BAC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" t="12884" r="6654" b="22820"/>
          <a:stretch/>
        </p:blipFill>
        <p:spPr>
          <a:xfrm>
            <a:off x="372225" y="1517117"/>
            <a:ext cx="5254852" cy="49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8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213360" y="163830"/>
            <a:ext cx="8686800" cy="1005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858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Bahnschrift SemiBold SemiConden" panose="020B0502040204020203" pitchFamily="34" charset="0"/>
              </a:rPr>
              <a:t>Teamwork writing</a:t>
            </a:r>
            <a:endParaRPr sz="3600" dirty="0">
              <a:solidFill>
                <a:schemeClr val="dk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213360" y="1356360"/>
            <a:ext cx="868680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732" y="1356360"/>
            <a:ext cx="2558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Bahnschrift SemiBold SemiConden" panose="020B0502040204020203" pitchFamily="34" charset="0"/>
              </a:rPr>
              <a:t>BUG question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Bahnschrift SemiBold SemiConden" panose="020B0502040204020203" pitchFamily="34" charset="0"/>
              </a:rPr>
              <a:t>Share ideas for each part of PEEL so all have a good plan.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Bahnschrift SemiBold SemiConden" panose="020B0502040204020203" pitchFamily="34" charset="0"/>
              </a:rPr>
              <a:t>Bounce around the room asking for full sentences.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Bahnschrift SemiBold SemiConden" panose="020B0502040204020203" pitchFamily="34" charset="0"/>
              </a:rPr>
              <a:t>Ask questions and address misconceptions- can we improve that? Does anyone want to swap any words?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Bahnschrift SemiBold SemiConden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Bahnschrift SemiBold SemiConden" panose="020B0502040204020203" pitchFamily="34" charset="0"/>
              </a:rPr>
              <a:t>Write the paragraph out and leave on visualiser. All students now have a PEEL plan and a ‘perfect paragraph’ that they have written. 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2552" r="14628" b="5324"/>
          <a:stretch/>
        </p:blipFill>
        <p:spPr bwMode="auto">
          <a:xfrm rot="16200000">
            <a:off x="4067613" y="1019198"/>
            <a:ext cx="3463563" cy="60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00405" y="2657475"/>
            <a:ext cx="1881554" cy="37044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33246" y="2945424"/>
            <a:ext cx="2233246" cy="176725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/>
          <p:nvPr/>
        </p:nvSpPr>
        <p:spPr>
          <a:xfrm>
            <a:off x="213360" y="163830"/>
            <a:ext cx="8686800" cy="1005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858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 writing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13360" y="1356360"/>
            <a:ext cx="868680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8" descr="Image"/>
          <p:cNvPicPr preferRelativeResize="0"/>
          <p:nvPr/>
        </p:nvPicPr>
        <p:blipFill rotWithShape="1">
          <a:blip r:embed="rId3">
            <a:alphaModFix/>
          </a:blip>
          <a:srcRect t="13083" b="8583"/>
          <a:stretch/>
        </p:blipFill>
        <p:spPr>
          <a:xfrm rot="-5400000">
            <a:off x="2002804" y="2533706"/>
            <a:ext cx="5045218" cy="296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 descr="Image"/>
          <p:cNvPicPr preferRelativeResize="0"/>
          <p:nvPr/>
        </p:nvPicPr>
        <p:blipFill rotWithShape="1">
          <a:blip r:embed="rId4">
            <a:alphaModFix/>
          </a:blip>
          <a:srcRect l="23715" t="2776" r="11285" b="4567"/>
          <a:stretch/>
        </p:blipFill>
        <p:spPr>
          <a:xfrm>
            <a:off x="316802" y="1493130"/>
            <a:ext cx="2654482" cy="504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 descr="Image"/>
          <p:cNvPicPr preferRelativeResize="0"/>
          <p:nvPr/>
        </p:nvPicPr>
        <p:blipFill rotWithShape="1">
          <a:blip r:embed="rId5">
            <a:alphaModFix/>
          </a:blip>
          <a:srcRect l="10236" t="11372" r="3741" b="27142"/>
          <a:stretch/>
        </p:blipFill>
        <p:spPr>
          <a:xfrm rot="5400000">
            <a:off x="4909241" y="2663432"/>
            <a:ext cx="5045217" cy="270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5619750" y="163830"/>
            <a:ext cx="3280410" cy="100584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Bahnschrift SemiBold SemiConden" panose="020B0502040204020203" pitchFamily="34" charset="0"/>
              </a:rPr>
              <a:t>Other uses</a:t>
            </a:r>
            <a:endParaRPr sz="3600" dirty="0">
              <a:solidFill>
                <a:schemeClr val="dk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5619750" y="1356360"/>
            <a:ext cx="328041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0775" y="2738467"/>
            <a:ext cx="2118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Bahnschrift SemiBold SemiConden" panose="020B0502040204020203" pitchFamily="34" charset="0"/>
                <a:sym typeface="Calibri"/>
              </a:rPr>
              <a:t>Working alongside students to improve pace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6745" r="2952" b="5599"/>
          <a:stretch/>
        </p:blipFill>
        <p:spPr bwMode="auto">
          <a:xfrm>
            <a:off x="213360" y="163830"/>
            <a:ext cx="5158740" cy="65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1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213360" y="163830"/>
            <a:ext cx="3596640" cy="100584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chemeClr val="dk1"/>
                </a:solidFill>
                <a:latin typeface="Bahnschrift SemiBold SemiConden" panose="020B0502040204020203" pitchFamily="34" charset="0"/>
              </a:rPr>
              <a:t>Other uses</a:t>
            </a:r>
            <a:endParaRPr sz="3600" dirty="0">
              <a:solidFill>
                <a:schemeClr val="dk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213360" y="1356360"/>
            <a:ext cx="3596640" cy="5318760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466" y="2738467"/>
            <a:ext cx="1940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latin typeface="Bahnschrift SemiBold SemiConden" panose="020B0502040204020203" pitchFamily="34" charset="0"/>
                <a:sym typeface="Calibri"/>
              </a:rPr>
              <a:t>Modelling revision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159172"/>
            <a:ext cx="4886960" cy="651594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8217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choo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77989"/>
      </a:accent1>
      <a:accent2>
        <a:srgbClr val="FFC000"/>
      </a:accent2>
      <a:accent3>
        <a:srgbClr val="5B9BD5"/>
      </a:accent3>
      <a:accent4>
        <a:srgbClr val="A9D18E"/>
      </a:accent4>
      <a:accent5>
        <a:srgbClr val="954F7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223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Bahnschrift SemiBold SemiConden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lfree</dc:creator>
  <cp:lastModifiedBy>Laura Free</cp:lastModifiedBy>
  <cp:revision>20</cp:revision>
  <cp:lastPrinted>2019-11-29T10:17:35Z</cp:lastPrinted>
  <dcterms:created xsi:type="dcterms:W3CDTF">2019-09-04T09:39:35Z</dcterms:created>
  <dcterms:modified xsi:type="dcterms:W3CDTF">2020-11-01T08:55:32Z</dcterms:modified>
</cp:coreProperties>
</file>